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5" r:id="rId4"/>
    <p:sldId id="264" r:id="rId5"/>
    <p:sldId id="257" r:id="rId6"/>
    <p:sldId id="259" r:id="rId7"/>
    <p:sldId id="261" r:id="rId8"/>
    <p:sldId id="263" r:id="rId9"/>
    <p:sldId id="266" r:id="rId10"/>
    <p:sldId id="267" r:id="rId11"/>
    <p:sldId id="273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-120" y="-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0881B4E-32D9-5810-420C-338EA5F1C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9515E798-1D3B-4B88-3D60-ACB958AC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D023C4A-95A5-D052-CFD4-A94B4C10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E519139-8190-16AF-BB39-D10CC02E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88F8104-1ECB-285F-A745-1BF2D62C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46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45322A5-02D7-8736-CA70-54F92BE7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7B9EFAB1-75FA-59A2-AB48-3395922C1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62994FE-CF16-681B-AC43-DDB40E659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EEE59F2-CD94-7627-76B2-68CB9009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C750D0B-419C-3600-0728-5027D54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51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F5AC925B-27B2-CEC5-802D-F19F09C9A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DD5FA1E4-C78F-9F44-3F95-16D72DFD0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361B7C9-10A2-4BA4-4158-94D0D288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8B23B8B-39FC-2354-614C-A154C293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45ABF12B-AF48-6AB5-9730-249C3BBE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99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CFF7D43-E285-B7D3-890F-686C72C4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6AD2481-CAEE-3BFF-BAAD-747A64897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E0C0527-645C-BF62-0FF4-28BE6D97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3E049D5-D3F2-323D-5370-A5693DBC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ED5FA15C-E5EA-0F36-B5CF-D7CC21FD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32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D018F66-FCC2-7467-453A-C2EFB9E7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E4B89F98-B5C9-4613-17A0-927FFA9D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296A131-34FB-C6D5-C835-D2A7C7FD4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1A1E39E-1466-9AEE-4853-D1E4AE285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FB54074-602C-4C22-6E79-DF34AF8D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66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FF8F6D3-C05B-52AB-E69E-75D57A0E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6C213DC-BCAE-9C48-32B2-71A53ACEA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75B3A262-6D7C-7F5A-047C-C2034582E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24BD89EF-5B7F-A012-B9AB-E9A588EE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7A8956BA-B8A5-E6D7-4709-5DD365A8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311F9666-0044-C670-B3CF-E1BBA469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17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7710E03-D0A8-7CDC-D3A7-21418FD4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A804CF2-A9D8-3AB6-2563-AC17EF07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103C3931-58B5-1FE2-0BED-F900DB775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6B2CF14D-DC4E-D5F5-C5A9-F22F8D6EC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CDFC6990-6DCA-AAE3-140A-B142496F5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52735AB0-0FA0-C63B-48B1-C0A582D1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BB69EAA2-8D1C-465F-FD5A-2C4B2201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93BB79D-848D-6BD0-3F73-97AE2C28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28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B1B10C-C7C1-C657-73D7-1B377AF2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30A1BC4D-9580-9F4C-886F-B170912B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D4954E06-C1ED-E1B0-8BC6-F033E30F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789C288-D72F-1D01-035F-C657E5D2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4B83798A-578B-17D4-CE03-9F0E43C2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17E8627B-8B85-D3CA-8002-D00D5A919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0A66BBF3-6AA1-EE50-36ED-5BD01C36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6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1CDDF30-D62B-A9BC-0868-15F8022A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6BB45425-68FB-A84C-1555-56D2E5E71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5FB22FB6-AAF9-7085-6E89-5E5CFEEC5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5C4E45C3-7D93-9CDC-B61C-96A3D13D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2E7F8B50-A58F-7CAA-C093-1585E62E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D94ED23-4B01-EF15-65B5-101E51D4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A43C904-9A67-3F2C-1DD9-EA7770D9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2D074DFA-44F3-9E6A-BF95-48B50B1B9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C086ED3F-70AD-93AD-D8DD-6A0D62292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011299D-72A9-8E89-FD1F-82CD5494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6C36289E-8EE6-D09C-D6FB-6CCFEA6D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974E0F6B-01D9-8FEC-3103-2FE79ACD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73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CC3EB47-734A-BB4C-DA6A-36BA7034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A13BB63E-53BD-E9B8-DBCB-865D63CF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22B0468-7A3B-D769-B8CF-1B2141013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CD2FD4-0A0E-42BE-98E8-06930CBE47E6}" type="datetimeFigureOut">
              <a:rPr lang="fr-FR" smtClean="0"/>
              <a:t>11/03/24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51A49756-5E27-63EF-D24F-6FAAC56B2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740B5D2E-F8A6-D04F-0C07-E8CDD9EE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9545B1-2EA2-4E89-AC35-2A712670E6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1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adiac-congo.com/content/controle-de-letat-le-congo-et-la-rca-partagent-leurs-experiences-155135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ghana.com.gh/congo-to-host-first-central-african-state-owned-enterprises-forum/?amp" TargetMode="External"/><Relationship Id="rId4" Type="http://schemas.openxmlformats.org/officeDocument/2006/relationships/hyperlink" Target="http://french.xinhuanet.com/20240211/8a1a21c74f204809927eebb419cfd5a2/c.htm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.jpg"/><Relationship Id="rId7" Type="http://schemas.openxmlformats.org/officeDocument/2006/relationships/image" Target="../media/image4.png"/><Relationship Id="rId8" Type="http://schemas.openxmlformats.org/officeDocument/2006/relationships/hyperlink" Target="https://www.adiac-congo.com/content/gouvernance-des-entreprises-publiques-un-forum-regional-ouvert-brazzaville-155047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6.png"/><Relationship Id="rId6" Type="http://schemas.openxmlformats.org/officeDocument/2006/relationships/hyperlink" Target="https://www.ohada.com/actualite/7177/forum-sur-les-entreprises-publiques-en-afrique-centrale-fepac-pour-une-gouvernance-eclairee.html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s://www.congotelecom.cg/?page=news-single&amp;p_id=47" TargetMode="External"/><Relationship Id="rId9" Type="http://schemas.openxmlformats.org/officeDocument/2006/relationships/hyperlink" Target="https://www.linkedin.com/posts/congo-telecom_forum-des-entreprises-publiques-en-afrique-activity-7163152985257041922-ndxO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agazinedelafrique.com/opinion/pour-une-gouvernance-eclaire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EQPUG1httQ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jpg"/><Relationship Id="rId7" Type="http://schemas.openxmlformats.org/officeDocument/2006/relationships/image" Target="../media/image10.png"/><Relationship Id="rId8" Type="http://schemas.openxmlformats.org/officeDocument/2006/relationships/hyperlink" Target="https://www.facebook.com/CooperationCG/posts/pfbid0wQWCQCa7rgLZvtbtZQQ8tsvKAZFtHf8ZYxfy1FsMK7JdD427rSShA6pScdzuHKcnl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acebook.com/FocusMedias242/videos/les-dirigeants-des-entreprises-tablent-sur-les-m%C3%A9canismes-innovants-de-financeme/63701682518439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hyperlink" Target="https://www.facebook.com/PAPNCONGO/posts/pfbid0jARLqgvbSPgnyYYe6iToaRwCpygso8raWoWQz7g4dPL7cH6neJoak7f3mTPe2dfxl" TargetMode="External"/><Relationship Id="rId8" Type="http://schemas.openxmlformats.org/officeDocument/2006/relationships/hyperlink" Target="https://www.youtube.com/watch?v=2MS5FeTDZ80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acebook.com/PMEASI.CG/posts/pfbid02Dw3NiFX7zmR2LjWMbR5cCvFjN7TJT1GiFuZBE4Yn86MKYeY1wPuifDAr8QToi5zT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urnaldebrazza.com/le-congo-et-la-rca-echangent-leurs-experiences-sur-la-lutte-contre-les-antivaleurs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jpg"/><Relationship Id="rId7" Type="http://schemas.openxmlformats.org/officeDocument/2006/relationships/image" Target="../media/image16.png"/><Relationship Id="rId8" Type="http://schemas.openxmlformats.org/officeDocument/2006/relationships/hyperlink" Target="https://leconomie.info/entreprises-publiques-les-defis-a-relever-pour-les-pays-dafrique-centrale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adiac-congo.com/content/controle-de-letat-le-congo-et-la-rca-partagent-leurs-experiences-15513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s://leconomie.info/entreprises-publiques-les-defis-a-relever-pour-les-pays-dafrique-centrale/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adiac-congo.com/content/controle-de-letat-le-congo-et-la-rca-partagent-leurs-experiences-1551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CCB2310-05BD-8C90-F9A1-B357BFEC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76" y="2194522"/>
            <a:ext cx="6014002" cy="21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2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3F8306-41E4-FC9D-0D2E-A40D21B48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BF3D63D-164A-2590-3BB2-E789559CEDB9}"/>
              </a:ext>
            </a:extLst>
          </p:cNvPr>
          <p:cNvSpPr txBox="1"/>
          <p:nvPr/>
        </p:nvSpPr>
        <p:spPr>
          <a:xfrm>
            <a:off x="1280468" y="4126011"/>
            <a:ext cx="3750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 smtClean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Forum des entreprises publiques en Arique FEPAC</a:t>
            </a:r>
            <a:endParaRPr lang="fr-FR" dirty="0"/>
          </a:p>
        </p:txBody>
      </p:sp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36AD7B05-F873-EE0A-6EDF-8E40D24DE292}"/>
              </a:ext>
            </a:extLst>
          </p:cNvPr>
          <p:cNvSpPr txBox="1"/>
          <p:nvPr/>
        </p:nvSpPr>
        <p:spPr>
          <a:xfrm>
            <a:off x="6253917" y="4087540"/>
            <a:ext cx="41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Lancement du Forum des Entreprises Publiques en Afrique Centrale  </a:t>
            </a:r>
            <a:endParaRPr lang="fr-FR" dirty="0" smtClean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927EC82-BD49-E9CE-4565-C45D6759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468" y="1354018"/>
            <a:ext cx="3809918" cy="245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xmlns:lc="http://schemas.openxmlformats.org/drawingml/2006/lockedCanvas" id="{3A97DEFA-D5E2-5BC4-36E8-BE5CA2377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839" y="1270049"/>
            <a:ext cx="4290885" cy="25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82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CEF69E-AC70-C48A-7B7D-C6B4417E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468E48A-5DE7-BCE6-4670-E0B5F750DA18}"/>
              </a:ext>
            </a:extLst>
          </p:cNvPr>
          <p:cNvSpPr txBox="1"/>
          <p:nvPr/>
        </p:nvSpPr>
        <p:spPr>
          <a:xfrm>
            <a:off x="3276600" y="2857500"/>
            <a:ext cx="542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PRESSE ECRITE</a:t>
            </a:r>
            <a:endParaRPr lang="fr-FR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68700086-1DB2-152C-87A5-5EF61AEA6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15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F4EA8B2-A602-0E3B-BD94-E437A69F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274" y="-1474692"/>
            <a:ext cx="10515600" cy="1325563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C2FF7F1-5DBB-F933-C15A-1C95D228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39" y="321543"/>
            <a:ext cx="3468725" cy="617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493CFFE1-A62D-76CF-33EE-8D34F744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65" y="321543"/>
            <a:ext cx="3272716" cy="617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34BFBBF5-0663-89F6-2066-59FCB4A5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11" y="321543"/>
            <a:ext cx="3265029" cy="617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9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="" xmlns:a16="http://schemas.microsoft.com/office/drawing/2014/main" id="{A2BBC512-167F-3177-1B33-B7683AA0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04" y="417047"/>
            <a:ext cx="3734897" cy="602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47562412-8D7C-60D9-9ACF-7EACAC20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69" y="417047"/>
            <a:ext cx="4106117" cy="605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5125" name="Picture 5">
            <a:extLst>
              <a:ext uri="{FF2B5EF4-FFF2-40B4-BE49-F238E27FC236}">
                <a16:creationId xmlns="" xmlns:a16="http://schemas.microsoft.com/office/drawing/2014/main" id="{46F61345-FBE0-58C5-735C-624942C6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93" y="417047"/>
            <a:ext cx="2177724" cy="605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93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2BF413D-26A0-3CEC-2BE0-26967225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895" y="452858"/>
            <a:ext cx="3227345" cy="593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5FE2293E-A2CC-4365-2245-D26E16A7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59" y="452859"/>
            <a:ext cx="3590107" cy="593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D5977AEB-8E41-B889-4083-2CCBEF67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44" y="452859"/>
            <a:ext cx="3103968" cy="593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0ECC2AE-6899-5426-60ED-3E2108E7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808" y="331015"/>
            <a:ext cx="4215362" cy="619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9DBC354F-E13A-3365-8B62-31CAA0CC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18" y="331015"/>
            <a:ext cx="4183378" cy="619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6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12A62D9-79D7-C41F-57FE-B635C6FB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72" y="378005"/>
            <a:ext cx="8438923" cy="610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5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CEF69E-AC70-C48A-7B7D-C6B4417E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468E48A-5DE7-BCE6-4670-E0B5F750DA18}"/>
              </a:ext>
            </a:extLst>
          </p:cNvPr>
          <p:cNvSpPr txBox="1"/>
          <p:nvPr/>
        </p:nvSpPr>
        <p:spPr>
          <a:xfrm>
            <a:off x="3276600" y="2857500"/>
            <a:ext cx="542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Télévision &amp; Radio </a:t>
            </a:r>
            <a:endParaRPr lang="fr-FR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68700086-1DB2-152C-87A5-5EF61AEA6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15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5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CEF69E-AC70-C48A-7B7D-C6B4417E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68700086-1DB2-152C-87A5-5EF61AEA6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158" cy="10772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37903" y="1458981"/>
            <a:ext cx="815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couverture TV et Radio a été effectué par les organes suivants : 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66080"/>
              </p:ext>
            </p:extLst>
          </p:nvPr>
        </p:nvGraphicFramePr>
        <p:xfrm>
          <a:off x="919462" y="2252121"/>
          <a:ext cx="384556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780"/>
                <a:gridCol w="1922780"/>
              </a:tblGrid>
              <a:tr h="370840">
                <a:tc rowSpan="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Chaines</a:t>
                      </a:r>
                      <a:r>
                        <a:rPr lang="fr-FR" baseline="0" dirty="0" smtClean="0"/>
                        <a:t> de TV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Télé Congo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Vox TV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DRTV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LUX TV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C-DIRECT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GO TV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AFRICA 24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35167"/>
              </p:ext>
            </p:extLst>
          </p:nvPr>
        </p:nvGraphicFramePr>
        <p:xfrm>
          <a:off x="5915387" y="2398733"/>
          <a:ext cx="53044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2227"/>
                <a:gridCol w="2652227"/>
              </a:tblGrid>
              <a:tr h="295078">
                <a:tc rowSpan="2">
                  <a:txBody>
                    <a:bodyPr/>
                    <a:lstStyle/>
                    <a:p>
                      <a:r>
                        <a:rPr lang="fr-FR" dirty="0" smtClean="0"/>
                        <a:t>Cha</a:t>
                      </a:r>
                      <a:r>
                        <a:rPr lang="fr-FR" dirty="0" smtClean="0"/>
                        <a:t>î</a:t>
                      </a:r>
                      <a:r>
                        <a:rPr lang="fr-FR" dirty="0" smtClean="0"/>
                        <a:t>nes </a:t>
                      </a:r>
                      <a:r>
                        <a:rPr lang="fr-FR" dirty="0" smtClean="0"/>
                        <a:t>de Radio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Radio </a:t>
                      </a:r>
                      <a:r>
                        <a:rPr lang="fr-FR" dirty="0" err="1" smtClean="0"/>
                        <a:t>Trans</a:t>
                      </a:r>
                      <a:r>
                        <a:rPr lang="fr-FR" dirty="0" smtClean="0"/>
                        <a:t> Équatoriale</a:t>
                      </a:r>
                    </a:p>
                  </a:txBody>
                  <a:tcPr/>
                </a:tc>
              </a:tr>
              <a:tr h="29507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Radio Congo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56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34014FDF-0FE5-791B-510C-21C88A803E0E}"/>
              </a:ext>
            </a:extLst>
          </p:cNvPr>
          <p:cNvSpPr txBox="1"/>
          <p:nvPr/>
        </p:nvSpPr>
        <p:spPr>
          <a:xfrm>
            <a:off x="3276600" y="2857500"/>
            <a:ext cx="542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RAPPORT MEDIATIQUE FEPAC</a:t>
            </a: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CCB2310-05BD-8C90-F9A1-B357BFEC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15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CEF69E-AC70-C48A-7B7D-C6B4417E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7468E48A-5DE7-BCE6-4670-E0B5F750DA18}"/>
              </a:ext>
            </a:extLst>
          </p:cNvPr>
          <p:cNvSpPr txBox="1"/>
          <p:nvPr/>
        </p:nvSpPr>
        <p:spPr>
          <a:xfrm>
            <a:off x="3276600" y="2857500"/>
            <a:ext cx="542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WEB &amp; Réseaux </a:t>
            </a: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</a:t>
            </a:r>
            <a:r>
              <a:rPr lang="fr-FR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ociaux</a:t>
            </a:r>
            <a:endParaRPr lang="fr-FR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68700086-1DB2-152C-87A5-5EF61AEA6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15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94193E2-99C0-46D5-8C7C-AC62AF64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mbarcation, capture d’écran, transport, bateau&#10;&#10;Description générée automatiquement">
            <a:extLst>
              <a:ext uri="{FF2B5EF4-FFF2-40B4-BE49-F238E27FC236}">
                <a16:creationId xmlns="" xmlns:a16="http://schemas.microsoft.com/office/drawing/2014/main" id="{B29627D4-11AE-E9AF-FAA8-A5057F45A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355"/>
            <a:ext cx="3931351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2AE3206D-CFD3-867E-5121-BFC0E788DE75}"/>
              </a:ext>
            </a:extLst>
          </p:cNvPr>
          <p:cNvSpPr txBox="1"/>
          <p:nvPr/>
        </p:nvSpPr>
        <p:spPr>
          <a:xfrm>
            <a:off x="442728" y="4570088"/>
            <a:ext cx="3409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Congo to host first Central African state-owned enterprises forum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56A7F88F-883E-1BE2-BE70-8477850BAC87}"/>
              </a:ext>
            </a:extLst>
          </p:cNvPr>
          <p:cNvSpPr txBox="1"/>
          <p:nvPr/>
        </p:nvSpPr>
        <p:spPr>
          <a:xfrm>
            <a:off x="4121851" y="4570088"/>
            <a:ext cx="3409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Les dirigeants des entreprises publiques d'Afrique centrale en conclave à Brazzaville</a:t>
            </a:r>
            <a:endParaRPr lang="fr-FR" dirty="0"/>
          </a:p>
        </p:txBody>
      </p:sp>
      <p:pic>
        <p:nvPicPr>
          <p:cNvPr id="15" name="Image 14" descr="Une image contenant texte, capture d’écran, Police, Site web&#10;&#10;Description générée automatiquement">
            <a:extLst>
              <a:ext uri="{FF2B5EF4-FFF2-40B4-BE49-F238E27FC236}">
                <a16:creationId xmlns="" xmlns:a16="http://schemas.microsoft.com/office/drawing/2014/main" id="{8474CAC1-26FE-3D83-58FD-C31717D37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84" y="1343590"/>
            <a:ext cx="3726233" cy="270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A7B138E-F4D7-4C84-0A81-73155E627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8" name="Image 7" descr="Une image contenant texte, capture d’écran, Site web, investisseur&#10;&#10;Description générée automatiquement">
            <a:extLst>
              <a:ext uri="{FF2B5EF4-FFF2-40B4-BE49-F238E27FC236}">
                <a16:creationId xmlns="" xmlns:a16="http://schemas.microsoft.com/office/drawing/2014/main" id="{200A912C-3FE1-2BC5-8EA3-4B3B0960A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92" y="1291107"/>
            <a:ext cx="3650436" cy="283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93F5783-A573-455D-AC3C-41075A5952B9}"/>
              </a:ext>
            </a:extLst>
          </p:cNvPr>
          <p:cNvSpPr txBox="1"/>
          <p:nvPr/>
        </p:nvSpPr>
        <p:spPr>
          <a:xfrm>
            <a:off x="7800974" y="4570088"/>
            <a:ext cx="375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Gouvernance des entreprises publiques : un forum régional ouvert à Brazzaville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44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0D2426-F022-C7F4-1462-6F7FCD904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2806A666-D84B-D78B-8680-D784AB0F87F0}"/>
              </a:ext>
            </a:extLst>
          </p:cNvPr>
          <p:cNvSpPr txBox="1"/>
          <p:nvPr/>
        </p:nvSpPr>
        <p:spPr>
          <a:xfrm>
            <a:off x="185239" y="4633104"/>
            <a:ext cx="3422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Pour une gouvernance éclairée</a:t>
            </a:r>
            <a:endParaRPr lang="fr-FR" dirty="0"/>
          </a:p>
        </p:txBody>
      </p:sp>
      <p:pic>
        <p:nvPicPr>
          <p:cNvPr id="6" name="Image 5" descr="Une image contenant texte, capture d’écran, Site web, Visage humain&#10;&#10;Description générée automatiquement">
            <a:extLst>
              <a:ext uri="{FF2B5EF4-FFF2-40B4-BE49-F238E27FC236}">
                <a16:creationId xmlns="" xmlns:a16="http://schemas.microsoft.com/office/drawing/2014/main" id="{C6E291F1-EBD2-95E7-57B7-663DB56EA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" y="1230035"/>
            <a:ext cx="3422421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FD1B31C9-48BA-BDAF-FE66-B18F61EA9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13" name="Image 12" descr="Une image contenant texte, ordinateur, habits, capture d’écran&#10;&#10;Description générée automatiquement">
            <a:extLst>
              <a:ext uri="{FF2B5EF4-FFF2-40B4-BE49-F238E27FC236}">
                <a16:creationId xmlns="" xmlns:a16="http://schemas.microsoft.com/office/drawing/2014/main" id="{EA985CFA-2260-81D5-30CB-F9EB4F451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24" y="1230035"/>
            <a:ext cx="4252632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8768A20A-F55B-AD95-E51C-E4674990DE52}"/>
              </a:ext>
            </a:extLst>
          </p:cNvPr>
          <p:cNvSpPr txBox="1"/>
          <p:nvPr/>
        </p:nvSpPr>
        <p:spPr>
          <a:xfrm>
            <a:off x="3769824" y="4454901"/>
            <a:ext cx="3750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Forum sur les entreprises publiques en Afrique centrale (FEPAC) : Pour une gouvernance éclairée</a:t>
            </a:r>
            <a:endParaRPr lang="fr-FR" dirty="0"/>
          </a:p>
        </p:txBody>
      </p:sp>
      <p:pic>
        <p:nvPicPr>
          <p:cNvPr id="15" name="Image 14" descr="Une image contenant texte, capture d’écran, Site web, homme&#10;&#10;Description générée automatiquement">
            <a:extLst>
              <a:ext uri="{FF2B5EF4-FFF2-40B4-BE49-F238E27FC236}">
                <a16:creationId xmlns="" xmlns:a16="http://schemas.microsoft.com/office/drawing/2014/main" id="{A43B4355-3AE2-2373-3875-9FC7343F3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75" y="1230034"/>
            <a:ext cx="3790962" cy="316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106C29A5-67A2-9217-6A88-70FA37923A4E}"/>
              </a:ext>
            </a:extLst>
          </p:cNvPr>
          <p:cNvSpPr txBox="1"/>
          <p:nvPr/>
        </p:nvSpPr>
        <p:spPr>
          <a:xfrm>
            <a:off x="7858095" y="4525382"/>
            <a:ext cx="34957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Forum des entreprises publiques en Afrique centrale : Yves </a:t>
            </a:r>
            <a:r>
              <a:rPr lang="fr-FR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Castanou</a:t>
            </a:r>
            <a:r>
              <a:rPr lang="fr-FR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 présente les transformations et l'avenir prometteur de Congo Telecom</a:t>
            </a:r>
            <a:endParaRPr lang="fr-FR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2FE68B3-3543-6C93-F954-EE10336F4DE7}"/>
              </a:ext>
            </a:extLst>
          </p:cNvPr>
          <p:cNvSpPr txBox="1"/>
          <p:nvPr/>
        </p:nvSpPr>
        <p:spPr>
          <a:xfrm>
            <a:off x="8022456" y="5655230"/>
            <a:ext cx="34957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9"/>
              </a:rPr>
              <a:t>Forum des Entreprises Publiques en Afrique Centrale : Yves </a:t>
            </a:r>
            <a:r>
              <a:rPr lang="fr-FR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9"/>
              </a:rPr>
              <a:t>Castanou</a:t>
            </a:r>
            <a:r>
              <a:rPr lang="fr-FR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9"/>
              </a:rPr>
              <a:t> présente les transformations et l'avenir prometteur de Congo Telecom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5425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4322E29-167C-ADB4-2748-2274CDD3D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C951A91-D9F9-12DE-1FA6-A0D8383D0485}"/>
              </a:ext>
            </a:extLst>
          </p:cNvPr>
          <p:cNvSpPr txBox="1"/>
          <p:nvPr/>
        </p:nvSpPr>
        <p:spPr>
          <a:xfrm>
            <a:off x="490339" y="4077767"/>
            <a:ext cx="375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Les dirigeants des entreprises tablent sur les mécanismes innovants de financement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F17A175D-6054-BD6D-25EF-6FEFC0E0E4D7}"/>
              </a:ext>
            </a:extLst>
          </p:cNvPr>
          <p:cNvSpPr txBox="1"/>
          <p:nvPr/>
        </p:nvSpPr>
        <p:spPr>
          <a:xfrm>
            <a:off x="4108208" y="4077767"/>
            <a:ext cx="3750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Le Congo et la Centrafrique veulent renforcer leur </a:t>
            </a:r>
            <a:r>
              <a:rPr lang="fr-FR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cooperation</a:t>
            </a:r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 sur le contrôle d'État</a:t>
            </a: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fr-FR" dirty="0"/>
          </a:p>
        </p:txBody>
      </p:sp>
      <p:pic>
        <p:nvPicPr>
          <p:cNvPr id="4" name="Image 3" descr="Une image contenant texte, Visage humain, capture d’écran, médias&#10;&#10;Description générée automatiquement">
            <a:extLst>
              <a:ext uri="{FF2B5EF4-FFF2-40B4-BE49-F238E27FC236}">
                <a16:creationId xmlns="" xmlns:a16="http://schemas.microsoft.com/office/drawing/2014/main" id="{74D55707-B581-70F7-1CDE-9C4649A06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4" y="571500"/>
            <a:ext cx="3975584" cy="297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homme, habits, costume&#10;&#10;Description générée automatiquement">
            <a:extLst>
              <a:ext uri="{FF2B5EF4-FFF2-40B4-BE49-F238E27FC236}">
                <a16:creationId xmlns="" xmlns:a16="http://schemas.microsoft.com/office/drawing/2014/main" id="{70EAE792-4D08-7DA4-0117-A51D464A9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32" y="571500"/>
            <a:ext cx="3802404" cy="297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6DAC52BA-2F70-8E21-1768-C8E99FFD6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10" name="Image 9" descr="Une image contenant costume, homme, habits, personne&#10;&#10;Description générée automatiquement">
            <a:extLst>
              <a:ext uri="{FF2B5EF4-FFF2-40B4-BE49-F238E27FC236}">
                <a16:creationId xmlns="" xmlns:a16="http://schemas.microsoft.com/office/drawing/2014/main" id="{3811F209-4564-0C50-083E-BE9FFAAEC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60" y="571500"/>
            <a:ext cx="3177940" cy="302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95BDE5B1-9C1A-8188-1B5E-619B8032E57E}"/>
              </a:ext>
            </a:extLst>
          </p:cNvPr>
          <p:cNvSpPr txBox="1"/>
          <p:nvPr/>
        </p:nvSpPr>
        <p:spPr>
          <a:xfrm>
            <a:off x="8441507" y="3939267"/>
            <a:ext cx="3750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Minister Denis Christel Sassou Nguesso participated in the Central African Public Enterprise Forum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218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7B3AFB-C2DA-CF83-B8EB-A8EC9CC3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831639EA-BEE5-7B25-B39A-0BB762F000BE}"/>
              </a:ext>
            </a:extLst>
          </p:cNvPr>
          <p:cNvSpPr txBox="1"/>
          <p:nvPr/>
        </p:nvSpPr>
        <p:spPr>
          <a:xfrm>
            <a:off x="446359" y="4114859"/>
            <a:ext cx="35944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Le gouvernement de la République du Congo organise le premier Forum des Entreprises Publiques en Afrique Centrale (FEPAC)</a:t>
            </a:r>
            <a:endParaRPr lang="fr-FR" dirty="0"/>
          </a:p>
        </p:txBody>
      </p:sp>
      <p:pic>
        <p:nvPicPr>
          <p:cNvPr id="13" name="Image 12" descr="Une image contenant texte, capture d’écran, habits, personne&#10;&#10;Description générée automatiquement">
            <a:extLst>
              <a:ext uri="{FF2B5EF4-FFF2-40B4-BE49-F238E27FC236}">
                <a16:creationId xmlns="" xmlns:a16="http://schemas.microsoft.com/office/drawing/2014/main" id="{183B23D8-C6DD-D917-9F46-F47B33FE8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9" y="913309"/>
            <a:ext cx="3594485" cy="28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4BD79FB7-AB77-E249-E2A7-7941F7EB5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15" name="Image 14" descr="Une image contenant texte, habits, capture d’écran, homme&#10;&#10;Description générée automatiquement">
            <a:extLst>
              <a:ext uri="{FF2B5EF4-FFF2-40B4-BE49-F238E27FC236}">
                <a16:creationId xmlns="" xmlns:a16="http://schemas.microsoft.com/office/drawing/2014/main" id="{D748D08A-48BB-0376-8250-2EAA979CA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51" y="913308"/>
            <a:ext cx="3740223" cy="28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 descr="Une image contenant texte, médias, ordinateur, capture d’écran&#10;&#10;Description générée automatiquement">
            <a:extLst>
              <a:ext uri="{FF2B5EF4-FFF2-40B4-BE49-F238E27FC236}">
                <a16:creationId xmlns="" xmlns:a16="http://schemas.microsoft.com/office/drawing/2014/main" id="{524D8BE4-DD2F-E68D-8B53-8D44912A1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80" y="890411"/>
            <a:ext cx="3825951" cy="288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D0C4B866-53FF-CC28-A750-D1D93D70E6DF}"/>
              </a:ext>
            </a:extLst>
          </p:cNvPr>
          <p:cNvSpPr txBox="1"/>
          <p:nvPr/>
        </p:nvSpPr>
        <p:spPr>
          <a:xfrm>
            <a:off x="4131981" y="4391858"/>
            <a:ext cx="375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UI sans-serif"/>
                <a:hlinkClick r:id="rId7"/>
              </a:rPr>
              <a:t>Le Port autonome de Pointe-Noire présent au 1e Forum des Entreprises Publiques en Afrique Centrale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6BDA7CFE-BCF3-E8A2-1474-374CA91F1600}"/>
              </a:ext>
            </a:extLst>
          </p:cNvPr>
          <p:cNvSpPr txBox="1"/>
          <p:nvPr/>
        </p:nvSpPr>
        <p:spPr>
          <a:xfrm>
            <a:off x="7973611" y="4391858"/>
            <a:ext cx="4148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Banque postale du Congo au FEPAC (Forum des Entreprises Publiques en Afrique Centrale)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449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3F8306-41E4-FC9D-0D2E-A40D21B48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BF3D63D-164A-2590-3BB2-E789559CEDB9}"/>
              </a:ext>
            </a:extLst>
          </p:cNvPr>
          <p:cNvSpPr txBox="1"/>
          <p:nvPr/>
        </p:nvSpPr>
        <p:spPr>
          <a:xfrm>
            <a:off x="0" y="4094522"/>
            <a:ext cx="3750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Contrôle de l’Etat : le Congo et la RCA partagent leurs expériences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36AD7B05-F873-EE0A-6EDF-8E40D24DE292}"/>
              </a:ext>
            </a:extLst>
          </p:cNvPr>
          <p:cNvSpPr txBox="1"/>
          <p:nvPr/>
        </p:nvSpPr>
        <p:spPr>
          <a:xfrm>
            <a:off x="3750493" y="4176554"/>
            <a:ext cx="4148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Le Congo et la RCA échangent leurs expériences sur la lutte contre les antivaleurs</a:t>
            </a:r>
            <a:endParaRPr lang="fr-FR" dirty="0"/>
          </a:p>
        </p:txBody>
      </p:sp>
      <p:pic>
        <p:nvPicPr>
          <p:cNvPr id="4" name="Image 3" descr="Une image contenant texte, capture d’écran, journal&#10;&#10;Description générée automatiquement">
            <a:extLst>
              <a:ext uri="{FF2B5EF4-FFF2-40B4-BE49-F238E27FC236}">
                <a16:creationId xmlns="" xmlns:a16="http://schemas.microsoft.com/office/drawing/2014/main" id="{493AA4C2-BB03-5F65-8023-2979EF006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9" y="839702"/>
            <a:ext cx="3296012" cy="277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capture d’écran, habits, homme&#10;&#10;Description générée automatiquement">
            <a:extLst>
              <a:ext uri="{FF2B5EF4-FFF2-40B4-BE49-F238E27FC236}">
                <a16:creationId xmlns="" xmlns:a16="http://schemas.microsoft.com/office/drawing/2014/main" id="{D4EEB0CC-4F43-ADFA-9FCD-7766EE9A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70" y="874292"/>
            <a:ext cx="3556430" cy="276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pic>
        <p:nvPicPr>
          <p:cNvPr id="10" name="Image 9" descr="Une image contenant texte, capture d’écran, Site web, Publicité en ligne&#10;&#10;Description générée automatiquement">
            <a:extLst>
              <a:ext uri="{FF2B5EF4-FFF2-40B4-BE49-F238E27FC236}">
                <a16:creationId xmlns="" xmlns:a16="http://schemas.microsoft.com/office/drawing/2014/main" id="{AF4B1A1E-4DCF-7703-3497-337FBFDE2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89" y="881687"/>
            <a:ext cx="3929522" cy="275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F30D51F-F992-1F7B-3D43-B9BC1F5CCC09}"/>
              </a:ext>
            </a:extLst>
          </p:cNvPr>
          <p:cNvSpPr txBox="1"/>
          <p:nvPr/>
        </p:nvSpPr>
        <p:spPr>
          <a:xfrm>
            <a:off x="8152919" y="3956022"/>
            <a:ext cx="3496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/>
              </a:rPr>
              <a:t>Entreprises publiques : Les défis à relever pour les pays d’Afrique Centrale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04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E3F8306-41E4-FC9D-0D2E-A40D21B48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BF3D63D-164A-2590-3BB2-E789559CEDB9}"/>
              </a:ext>
            </a:extLst>
          </p:cNvPr>
          <p:cNvSpPr txBox="1"/>
          <p:nvPr/>
        </p:nvSpPr>
        <p:spPr>
          <a:xfrm>
            <a:off x="0" y="4094522"/>
            <a:ext cx="3750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Contrôle de l’Etat : le Congo et la RCA partagent leurs expériences</a:t>
            </a:r>
            <a:endParaRPr lang="fr-FR" dirty="0"/>
          </a:p>
        </p:txBody>
      </p:sp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="" xmlns:a16="http://schemas.microsoft.com/office/drawing/2014/main" id="{20CDD461-805D-CDD0-E612-3C985AC50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6619" cy="5715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F30D51F-F992-1F7B-3D43-B9BC1F5CCC09}"/>
              </a:ext>
            </a:extLst>
          </p:cNvPr>
          <p:cNvSpPr txBox="1"/>
          <p:nvPr/>
        </p:nvSpPr>
        <p:spPr>
          <a:xfrm>
            <a:off x="8152919" y="3956022"/>
            <a:ext cx="3496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dirty="0" smtClean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Les Etats s'accordent sur la nécessité de moderniser le cadre législatif</a:t>
            </a:r>
            <a:endParaRPr lang="fr-FR" dirty="0"/>
          </a:p>
        </p:txBody>
      </p:sp>
      <p:pic>
        <p:nvPicPr>
          <p:cNvPr id="13" name="Pictur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1B5CC9E9-A72D-FC40-C932-78285891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8" y="1133597"/>
            <a:ext cx="3248959" cy="246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2" name="Image 1" descr="Capture d’écran 2024-03-07 à 09.32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68" y="1091611"/>
            <a:ext cx="3945433" cy="2575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36AD7B05-F873-EE0A-6EDF-8E40D24DE292}"/>
              </a:ext>
            </a:extLst>
          </p:cNvPr>
          <p:cNvSpPr txBox="1"/>
          <p:nvPr/>
        </p:nvSpPr>
        <p:spPr>
          <a:xfrm>
            <a:off x="3881902" y="4171510"/>
            <a:ext cx="41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Forum des entreprises publiques au </a:t>
            </a:r>
            <a:r>
              <a:rPr lang="fr-FR" dirty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C</a:t>
            </a:r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ongo février 2024</a:t>
            </a:r>
            <a:endParaRPr lang="fr-FR" dirty="0" smtClean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36AD7B05-F873-EE0A-6EDF-8E40D24DE292}"/>
              </a:ext>
            </a:extLst>
          </p:cNvPr>
          <p:cNvSpPr txBox="1"/>
          <p:nvPr/>
        </p:nvSpPr>
        <p:spPr>
          <a:xfrm>
            <a:off x="3939841" y="4775249"/>
            <a:ext cx="41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Forum des entreprises publiques au </a:t>
            </a:r>
            <a:r>
              <a:rPr lang="fr-FR" dirty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C</a:t>
            </a:r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ongo février 2024</a:t>
            </a:r>
            <a:endParaRPr lang="fr-FR" dirty="0" smtClean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36AD7B05-F873-EE0A-6EDF-8E40D24DE292}"/>
              </a:ext>
            </a:extLst>
          </p:cNvPr>
          <p:cNvSpPr txBox="1"/>
          <p:nvPr/>
        </p:nvSpPr>
        <p:spPr>
          <a:xfrm>
            <a:off x="3882328" y="5536433"/>
            <a:ext cx="4148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Forum des entreprises publiques au </a:t>
            </a:r>
            <a:r>
              <a:rPr lang="fr-FR" dirty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C</a:t>
            </a:r>
            <a:r>
              <a:rPr lang="fr-FR" dirty="0" smtClean="0">
                <a:solidFill>
                  <a:srgbClr val="1155CC"/>
                </a:solidFill>
                <a:latin typeface="Arial" panose="020B0604020202020204" pitchFamily="34" charset="0"/>
                <a:hlinkClick r:id="" action="ppaction://noaction"/>
              </a:rPr>
              <a:t>ongo février 2024</a:t>
            </a:r>
            <a:endParaRPr lang="fr-FR" dirty="0" smtClean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817EB0E-74E7-A92B-29EC-0706DB14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71" y="1186079"/>
            <a:ext cx="3942824" cy="244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332</Words>
  <Application>Microsoft Macintosh PowerPoint</Application>
  <PresentationFormat>Personnalisé</PresentationFormat>
  <Paragraphs>39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 MIEHAKANDA</dc:creator>
  <cp:lastModifiedBy>classexpo</cp:lastModifiedBy>
  <cp:revision>11</cp:revision>
  <dcterms:created xsi:type="dcterms:W3CDTF">2024-03-06T19:07:10Z</dcterms:created>
  <dcterms:modified xsi:type="dcterms:W3CDTF">2024-03-11T12:05:30Z</dcterms:modified>
</cp:coreProperties>
</file>