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3" r:id="rId1"/>
  </p:sldMasterIdLst>
  <p:sldIdLst>
    <p:sldId id="256" r:id="rId2"/>
    <p:sldId id="257" r:id="rId3"/>
    <p:sldId id="258" r:id="rId4"/>
    <p:sldId id="259" r:id="rId5"/>
    <p:sldId id="260" r:id="rId6"/>
    <p:sldId id="261"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986962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72892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25907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97800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32364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92026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‹N°›</a:t>
            </a:fld>
            <a:endParaRPr lang="en-US" dirty="0"/>
          </a:p>
        </p:txBody>
      </p:sp>
    </p:spTree>
    <p:extLst>
      <p:ext uri="{BB962C8B-B14F-4D97-AF65-F5344CB8AC3E}">
        <p14:creationId xmlns:p14="http://schemas.microsoft.com/office/powerpoint/2010/main" val="1036425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62854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83835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2/10/2024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15801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2/10/2024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‹N°›</a:t>
            </a:fld>
            <a:endParaRPr lang="en-US" dirty="0"/>
          </a:p>
        </p:txBody>
      </p:sp>
    </p:spTree>
    <p:extLst>
      <p:ext uri="{BB962C8B-B14F-4D97-AF65-F5344CB8AC3E}">
        <p14:creationId xmlns:p14="http://schemas.microsoft.com/office/powerpoint/2010/main" val="1559899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4729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81905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225808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smtClean="0"/>
              <a:t>2/10/2024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1000883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2/10/2024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000099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2/10/2024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00418287"/>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1621367" y="2487922"/>
            <a:ext cx="7766936" cy="2892970"/>
          </a:xfrm>
          <a:prstGeom prst="roundRect">
            <a:avLst/>
          </a:prstGeom>
          <a:no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0"/>
              </a:spcAft>
            </a:pPr>
            <a:r>
              <a:rPr lang="fr-FR" sz="2400" b="1" dirty="0">
                <a:solidFill>
                  <a:schemeClr val="accent2">
                    <a:lumMod val="50000"/>
                  </a:schemeClr>
                </a:solidFill>
                <a:latin typeface="Arial Rounded MT Bold" panose="020F0704030504030204" pitchFamily="34" charset="0"/>
                <a:ea typeface="Calibri" panose="020F0502020204030204" pitchFamily="34" charset="0"/>
                <a:cs typeface="Times New Roman" panose="02020603050405020304" pitchFamily="18" charset="0"/>
              </a:rPr>
              <a:t>EXPOSE DE SON EXCELLENCE MADAME LE MINISTRE D’ETAT, MINISTRE DU PORTEFEUILLE, AU PREMIER FORUM DES ENTREPRISES PUBLIQUES D’AFRIQUE CENTRALE « FEPAC » A BRAZZAVILLE</a:t>
            </a:r>
            <a:endParaRPr lang="en-US" sz="2400" b="1" dirty="0">
              <a:solidFill>
                <a:schemeClr val="accent2">
                  <a:lumMod val="50000"/>
                </a:schemeClr>
              </a:solidFill>
              <a:latin typeface="Arial Rounded MT Bold" panose="020F07040305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2400" b="1" dirty="0">
                <a:solidFill>
                  <a:schemeClr val="accent2">
                    <a:lumMod val="50000"/>
                  </a:schemeClr>
                </a:solidFill>
                <a:latin typeface="Arial Rounded MT Bold" panose="020F0704030504030204" pitchFamily="34" charset="0"/>
                <a:ea typeface="Calibri" panose="020F0502020204030204" pitchFamily="34" charset="0"/>
                <a:cs typeface="Times New Roman" panose="02020603050405020304" pitchFamily="18" charset="0"/>
              </a:rPr>
              <a:t>DU 12 AU 14 FEVRIER 2024</a:t>
            </a:r>
            <a:endParaRPr lang="en-US" sz="2400" b="1" dirty="0">
              <a:solidFill>
                <a:schemeClr val="accent2">
                  <a:lumMod val="50000"/>
                </a:schemeClr>
              </a:solidFill>
              <a:latin typeface="Arial Rounded MT Bold" panose="020F07040305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2400" b="1" dirty="0">
                <a:latin typeface="Arial Rounded MT Bold" panose="020F0704030504030204" pitchFamily="34" charset="0"/>
                <a:ea typeface="Calibri" panose="020F0502020204030204" pitchFamily="34" charset="0"/>
                <a:cs typeface="Times New Roman" panose="02020603050405020304" pitchFamily="18" charset="0"/>
              </a:rPr>
              <a:t> </a:t>
            </a:r>
            <a:endParaRPr lang="en-US" sz="1800" b="1" dirty="0">
              <a:latin typeface="Arial Rounded MT Bold" panose="020F0704030504030204" pitchFamily="34" charset="0"/>
              <a:ea typeface="Calibri" panose="020F0502020204030204" pitchFamily="34" charset="0"/>
              <a:cs typeface="Times New Roman" panose="02020603050405020304" pitchFamily="18" charset="0"/>
            </a:endParaRPr>
          </a:p>
        </p:txBody>
      </p:sp>
      <p:pic>
        <p:nvPicPr>
          <p:cNvPr id="2050" name="Imag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4075" y="6159889"/>
            <a:ext cx="590550" cy="473075"/>
          </a:xfrm>
          <a:prstGeom prst="rect">
            <a:avLst/>
          </a:prstGeom>
          <a:noFill/>
          <a:extLst>
            <a:ext uri="{909E8E84-426E-40DD-AFC4-6F175D3DCCD1}">
              <a14:hiddenFill xmlns:a14="http://schemas.microsoft.com/office/drawing/2010/main">
                <a:solidFill>
                  <a:srgbClr val="FFFFFF"/>
                </a:solidFill>
              </a14:hiddenFill>
            </a:ext>
          </a:extLst>
        </p:spPr>
      </p:pic>
      <p:pic>
        <p:nvPicPr>
          <p:cNvPr id="2081" name="Imag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707" y="80673"/>
            <a:ext cx="1533038" cy="1459835"/>
          </a:xfrm>
          <a:prstGeom prst="rect">
            <a:avLst/>
          </a:prstGeom>
          <a:noFill/>
          <a:extLst>
            <a:ext uri="{909E8E84-426E-40DD-AFC4-6F175D3DCCD1}">
              <a14:hiddenFill xmlns:a14="http://schemas.microsoft.com/office/drawing/2010/main">
                <a:solidFill>
                  <a:srgbClr val="FFFFFF"/>
                </a:solidFill>
              </a14:hiddenFill>
            </a:ext>
          </a:extLst>
        </p:spPr>
      </p:pic>
      <p:sp>
        <p:nvSpPr>
          <p:cNvPr id="34" name="Zone de texte 32"/>
          <p:cNvSpPr txBox="1">
            <a:spLocks noChangeArrowheads="1"/>
          </p:cNvSpPr>
          <p:nvPr/>
        </p:nvSpPr>
        <p:spPr bwMode="auto">
          <a:xfrm>
            <a:off x="270188" y="1404614"/>
            <a:ext cx="263207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0" tIns="0" rIns="0" bIns="0" numCol="1" anchor="b"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1" u="none" strike="noStrike" cap="none" normalizeH="0" baseline="0" dirty="0" smtClean="0">
                <a:ln>
                  <a:noFill/>
                </a:ln>
                <a:solidFill>
                  <a:schemeClr val="tx1"/>
                </a:solidFill>
                <a:effectLst/>
                <a:latin typeface="Century Gothic" panose="020B0502020202020204" pitchFamily="34" charset="0"/>
                <a:ea typeface="Times New Roman" panose="02020603050405020304" pitchFamily="18" charset="0"/>
                <a:cs typeface="Times New Roman Regular"/>
              </a:rPr>
              <a:t>Le Ministre </a:t>
            </a:r>
            <a:r>
              <a:rPr kumimoji="0" lang="en-US" altLang="en-US" sz="1400" b="1" i="1" u="none" strike="noStrike" cap="none" normalizeH="0" baseline="0" dirty="0" err="1" smtClean="0">
                <a:ln>
                  <a:noFill/>
                </a:ln>
                <a:solidFill>
                  <a:schemeClr val="tx1"/>
                </a:solidFill>
                <a:effectLst/>
                <a:latin typeface="Century Gothic" panose="020B0502020202020204" pitchFamily="34" charset="0"/>
                <a:ea typeface="Times New Roman" panose="02020603050405020304" pitchFamily="18" charset="0"/>
                <a:cs typeface="Times New Roman Regular"/>
              </a:rPr>
              <a:t>d</a:t>
            </a:r>
            <a:r>
              <a:rPr kumimoji="0" lang="en-US" altLang="en-US" sz="1400" b="1" i="1"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Regular"/>
              </a:rPr>
              <a:t>’</a:t>
            </a:r>
            <a:r>
              <a:rPr kumimoji="0" lang="en-US" altLang="en-US" sz="1400" b="1" i="1" u="none" strike="noStrike" cap="none" normalizeH="0" baseline="0" dirty="0" err="1" smtClean="0">
                <a:ln>
                  <a:noFill/>
                </a:ln>
                <a:solidFill>
                  <a:schemeClr val="tx1"/>
                </a:solidFill>
                <a:effectLst/>
                <a:latin typeface="Century Gothic" panose="020B0502020202020204" pitchFamily="34" charset="0"/>
                <a:ea typeface="Times New Roman" panose="02020603050405020304" pitchFamily="18" charset="0"/>
                <a:cs typeface="Times New Roman Regular"/>
              </a:rPr>
              <a:t>Etat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34"/>
          <p:cNvSpPr>
            <a:spLocks noChangeArrowheads="1"/>
          </p:cNvSpPr>
          <p:nvPr/>
        </p:nvSpPr>
        <p:spPr bwMode="auto">
          <a:xfrm>
            <a:off x="870438"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7" name="Rectangle 35"/>
          <p:cNvSpPr>
            <a:spLocks noChangeArrowheads="1"/>
          </p:cNvSpPr>
          <p:nvPr/>
        </p:nvSpPr>
        <p:spPr bwMode="auto">
          <a:xfrm>
            <a:off x="3587287" y="350675"/>
            <a:ext cx="505035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b="1" i="0" u="none" strike="noStrike" cap="none" normalizeH="0" baseline="0" dirty="0" smtClean="0">
                <a:ln>
                  <a:noFill/>
                </a:ln>
                <a:solidFill>
                  <a:schemeClr val="tx1"/>
                </a:solidFill>
                <a:effectLst/>
                <a:latin typeface="Arial Rounded MT Bold" panose="020F0704030504030204" pitchFamily="34" charset="0"/>
                <a:ea typeface="Calibri" panose="020F0502020204030204" pitchFamily="34" charset="0"/>
                <a:cs typeface="Times New Roman Regular"/>
              </a:rPr>
              <a:t>REPUBLIQUE DEMOCRATIQUE DU CONGO</a:t>
            </a:r>
            <a:br>
              <a:rPr kumimoji="0" lang="fr-FR" altLang="en-US" b="1" i="0" u="none" strike="noStrike" cap="none" normalizeH="0" baseline="0" dirty="0" smtClean="0">
                <a:ln>
                  <a:noFill/>
                </a:ln>
                <a:solidFill>
                  <a:schemeClr val="tx1"/>
                </a:solidFill>
                <a:effectLst/>
                <a:latin typeface="Arial Rounded MT Bold" panose="020F0704030504030204" pitchFamily="34" charset="0"/>
                <a:ea typeface="Calibri" panose="020F0502020204030204" pitchFamily="34" charset="0"/>
                <a:cs typeface="Times New Roman Regular"/>
              </a:rPr>
            </a:br>
            <a:r>
              <a:rPr kumimoji="0" lang="fr-FR" altLang="en-US" b="1" i="0" u="sng" strike="noStrike" cap="none" normalizeH="0" baseline="0" dirty="0" smtClean="0">
                <a:ln>
                  <a:noFill/>
                </a:ln>
                <a:solidFill>
                  <a:srgbClr val="002060"/>
                </a:solidFill>
                <a:effectLst/>
                <a:latin typeface="Arial Rounded MT Bold" panose="020F0704030504030204" pitchFamily="34" charset="0"/>
                <a:ea typeface="Calibri" panose="020F0502020204030204" pitchFamily="34" charset="0"/>
                <a:cs typeface="Times New Roman Regular"/>
              </a:rPr>
              <a:t>MINISTERE DU PORTEFEUILLE</a:t>
            </a:r>
            <a:endParaRPr kumimoji="0" lang="en-US" altLang="en-US" sz="900" b="0" i="0" u="none" strike="noStrike" cap="none" normalizeH="0" baseline="0" dirty="0" smtClean="0">
              <a:ln>
                <a:noFill/>
              </a:ln>
              <a:solidFill>
                <a:srgbClr val="002060"/>
              </a:solidFill>
              <a:effectLst/>
              <a:latin typeface="Arial Rounded MT Bold" panose="020F07040305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chemeClr val="tx1"/>
              </a:solidFill>
              <a:effectLst/>
              <a:latin typeface="Arial Rounded MT Bold" panose="020F0704030504030204" pitchFamily="34" charset="0"/>
            </a:endParaRPr>
          </a:p>
        </p:txBody>
      </p:sp>
      <p:sp>
        <p:nvSpPr>
          <p:cNvPr id="38" name="Rectangle 38"/>
          <p:cNvSpPr>
            <a:spLocks noChangeArrowheads="1"/>
          </p:cNvSpPr>
          <p:nvPr/>
        </p:nvSpPr>
        <p:spPr bwMode="auto">
          <a:xfrm>
            <a:off x="940776"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CD" altLang="en-US"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r>
            <a:br>
              <a:rPr kumimoji="0" lang="fr-CD" altLang="en-US"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br>
            <a:endParaRPr kumimoji="0" lang="fr-CD" altLang="en-US" sz="1800" b="0" i="0" u="none" strike="noStrike" cap="none" normalizeH="0" baseline="0" smtClean="0">
              <a:ln>
                <a:noFill/>
              </a:ln>
              <a:solidFill>
                <a:schemeClr val="tx1"/>
              </a:solidFill>
              <a:effectLst/>
              <a:latin typeface="Arial" panose="020B0604020202020204" pitchFamily="34" charset="0"/>
            </a:endParaRPr>
          </a:p>
        </p:txBody>
      </p:sp>
      <p:sp>
        <p:nvSpPr>
          <p:cNvPr id="39" name="Rectangle 38"/>
          <p:cNvSpPr/>
          <p:nvPr/>
        </p:nvSpPr>
        <p:spPr>
          <a:xfrm>
            <a:off x="4139594" y="5900062"/>
            <a:ext cx="2152256" cy="307777"/>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spcAft>
                <a:spcPts val="0"/>
              </a:spcAft>
            </a:pPr>
            <a:r>
              <a:rPr lang="en-US" sz="1400" dirty="0">
                <a:latin typeface="Arial Rounded MT Bold" panose="020F0704030504030204" pitchFamily="34" charset="0"/>
                <a:ea typeface="Times New Roman" panose="02020603050405020304" pitchFamily="18" charset="0"/>
                <a:cs typeface="Times New Roman" panose="02020603050405020304" pitchFamily="18" charset="0"/>
              </a:rPr>
              <a:t>LUNDI </a:t>
            </a:r>
            <a:r>
              <a:rPr lang="en-US" sz="1400" dirty="0" smtClean="0">
                <a:latin typeface="Arial Rounded MT Bold" panose="020F0704030504030204" pitchFamily="34" charset="0"/>
                <a:ea typeface="Times New Roman" panose="02020603050405020304" pitchFamily="18" charset="0"/>
                <a:cs typeface="Times New Roman" panose="02020603050405020304" pitchFamily="18" charset="0"/>
              </a:rPr>
              <a:t>12 Février 2024</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2885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6331" y="896815"/>
            <a:ext cx="8913517" cy="6400800"/>
          </a:xfrm>
        </p:spPr>
        <p:txBody>
          <a:bodyPr>
            <a:normAutofit/>
          </a:bodyPr>
          <a:lstStyle/>
          <a:p>
            <a:pPr marL="0" indent="0" algn="just">
              <a:buNone/>
            </a:pPr>
            <a:r>
              <a:rPr lang="fr-FR" sz="2000" dirty="0"/>
              <a:t>Lesdites lois, assorties de leurs Décrets d’exécution, ont abrogé la loi n° 78-002 du 6 janvier 1978 portant dispositions générales applicables aux entreprises publiques</a:t>
            </a:r>
            <a:r>
              <a:rPr lang="fr-FR" sz="2000" dirty="0" smtClean="0"/>
              <a:t>.</a:t>
            </a:r>
            <a:endParaRPr lang="en-US" sz="2000" dirty="0"/>
          </a:p>
          <a:p>
            <a:pPr marL="0" indent="0" algn="just">
              <a:buNone/>
            </a:pPr>
            <a:r>
              <a:rPr lang="fr-FR" sz="2000" dirty="0"/>
              <a:t>Ce nouveau cadre juridique a entraîné un profond changement de la taille et de la configuration du Portefeuille de l’Etat, et a instauré de nouvelles règles de gouvernance des entreprises publiques</a:t>
            </a:r>
            <a:r>
              <a:rPr lang="fr-FR" sz="2000" dirty="0" smtClean="0"/>
              <a:t>.</a:t>
            </a:r>
          </a:p>
          <a:p>
            <a:pPr marL="0" indent="0" algn="just">
              <a:buNone/>
            </a:pPr>
            <a:endParaRPr lang="en-US" sz="800" dirty="0"/>
          </a:p>
          <a:p>
            <a:pPr marL="0" indent="0" algn="just">
              <a:buNone/>
            </a:pPr>
            <a:r>
              <a:rPr lang="fr-FR" sz="2000" dirty="0"/>
              <a:t>La loi sur la transformation des entreprises publiques a notamment corrigé les imperfections de la loi de 1978 qui mettait sous un seul chapeau et de manière entremêlée toutes les entreprises publiques, quelle que soit la nature de leurs activités. Celles qui ont une vocation marchande ont été transformées en sociétés commerciales, régies désormais par le droit </a:t>
            </a:r>
            <a:r>
              <a:rPr lang="fr-FR" sz="2000" dirty="0" smtClean="0"/>
              <a:t>commun. Celles </a:t>
            </a:r>
            <a:r>
              <a:rPr lang="fr-FR" sz="2000" dirty="0"/>
              <a:t>qui étaient </a:t>
            </a:r>
            <a:r>
              <a:rPr lang="fr-FR" sz="2000" dirty="0" smtClean="0"/>
              <a:t>un </a:t>
            </a:r>
            <a:r>
              <a:rPr lang="fr-FR" sz="2000" dirty="0"/>
              <a:t>prolongement de l’Etat ou poursuivaient un objectif d’intérêt général, ont été transformées en établissements publics ou en services publics. Enfin, celles qui étaient en cessation de paiement et dont les activités ne se justifiaient plus, ont été simplement dissoutes et mises en liquidation.</a:t>
            </a:r>
            <a:endParaRPr lang="en-US" sz="2000" dirty="0"/>
          </a:p>
        </p:txBody>
      </p:sp>
    </p:spTree>
    <p:extLst>
      <p:ext uri="{BB962C8B-B14F-4D97-AF65-F5344CB8AC3E}">
        <p14:creationId xmlns:p14="http://schemas.microsoft.com/office/powerpoint/2010/main" val="34217702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5800" y="518745"/>
            <a:ext cx="8588202" cy="6022731"/>
          </a:xfrm>
        </p:spPr>
        <p:txBody>
          <a:bodyPr/>
          <a:lstStyle/>
          <a:p>
            <a:pPr marL="0" indent="0" algn="just">
              <a:buNone/>
            </a:pPr>
            <a:r>
              <a:rPr lang="fr-FR" dirty="0"/>
              <a:t>Ainsi, sur les 51 entreprises publiques faisant partie du Portefeuille de l’Etat, 20 devraient être transformées en sociétés commerciales, 21 en établissements publics, 4 en services publics et 6 ont été dissoutes et mises en liquidation.</a:t>
            </a:r>
            <a:endParaRPr lang="en-US" dirty="0"/>
          </a:p>
          <a:p>
            <a:pPr marL="0" indent="0" algn="just">
              <a:buNone/>
            </a:pPr>
            <a:endParaRPr lang="en-US" dirty="0"/>
          </a:p>
          <a:p>
            <a:pPr marL="0" indent="0" algn="just">
              <a:buNone/>
            </a:pPr>
            <a:r>
              <a:rPr lang="fr-FR" dirty="0"/>
              <a:t>Seules les 20 entreprises transformées en sociétés commerciales, dans lesquelles l’Etat est l’actionnaire unique, devraient rester dans le Portefeuille de l’Etat.</a:t>
            </a:r>
            <a:endParaRPr lang="en-US" dirty="0"/>
          </a:p>
          <a:p>
            <a:pPr marL="0" indent="0" algn="just">
              <a:buNone/>
            </a:pPr>
            <a:r>
              <a:rPr lang="fr-FR" dirty="0"/>
              <a:t>Les principales innovations apportées par la transformation en sociétés commerciales sont notamment </a:t>
            </a:r>
            <a:r>
              <a:rPr lang="fr-FR" dirty="0" smtClean="0"/>
              <a:t>:</a:t>
            </a:r>
          </a:p>
          <a:p>
            <a:pPr marL="0" indent="0" algn="just">
              <a:buNone/>
            </a:pPr>
            <a:r>
              <a:rPr lang="fr-FR" dirty="0" smtClean="0"/>
              <a:t>(i). </a:t>
            </a:r>
            <a:r>
              <a:rPr lang="fr-FR" b="1" dirty="0" smtClean="0"/>
              <a:t>La </a:t>
            </a:r>
            <a:r>
              <a:rPr lang="fr-FR" b="1" dirty="0"/>
              <a:t>dissociation de la personnalité juridique de l’Etat de celle de </a:t>
            </a:r>
            <a:r>
              <a:rPr lang="fr-FR" b="1" dirty="0" smtClean="0"/>
              <a:t>	l’entreprise </a:t>
            </a:r>
            <a:r>
              <a:rPr lang="fr-FR" b="1" dirty="0"/>
              <a:t>publique et la séparation des patrimoines qui en découle</a:t>
            </a:r>
            <a:r>
              <a:rPr lang="fr-FR" dirty="0"/>
              <a:t>, ce </a:t>
            </a:r>
            <a:r>
              <a:rPr lang="fr-FR" dirty="0" smtClean="0"/>
              <a:t>	qui </a:t>
            </a:r>
            <a:r>
              <a:rPr lang="fr-FR" dirty="0"/>
              <a:t>devait mettre notamment les entreprises à l’abri des créanciers de l’Etat </a:t>
            </a:r>
            <a:r>
              <a:rPr lang="fr-FR" dirty="0" smtClean="0"/>
              <a:t>	et </a:t>
            </a:r>
            <a:r>
              <a:rPr lang="fr-FR" dirty="0"/>
              <a:t>des fonds vautours. Un exemple de succès est la victoire de la GECAMINES </a:t>
            </a:r>
            <a:r>
              <a:rPr lang="fr-FR" dirty="0" smtClean="0"/>
              <a:t>	sur </a:t>
            </a:r>
            <a:r>
              <a:rPr lang="fr-FR" dirty="0"/>
              <a:t>FG Hémisphère. Le cas GECAMINES fait désormais jurisprudence à </a:t>
            </a:r>
            <a:r>
              <a:rPr lang="fr-FR" dirty="0" smtClean="0"/>
              <a:t>	l’échelon </a:t>
            </a:r>
            <a:r>
              <a:rPr lang="fr-FR" dirty="0"/>
              <a:t>international en termes de séparation entre l’État personne </a:t>
            </a:r>
            <a:r>
              <a:rPr lang="fr-FR" dirty="0" smtClean="0"/>
              <a:t>	morale </a:t>
            </a:r>
            <a:r>
              <a:rPr lang="fr-FR" dirty="0"/>
              <a:t>distincte de l’entreprise publique;</a:t>
            </a:r>
            <a:endParaRPr lang="en-US" dirty="0"/>
          </a:p>
          <a:p>
            <a:pPr marL="0" indent="0" algn="just">
              <a:buNone/>
            </a:pPr>
            <a:endParaRPr lang="en-US" dirty="0"/>
          </a:p>
        </p:txBody>
      </p:sp>
    </p:spTree>
    <p:extLst>
      <p:ext uri="{BB962C8B-B14F-4D97-AF65-F5344CB8AC3E}">
        <p14:creationId xmlns:p14="http://schemas.microsoft.com/office/powerpoint/2010/main" val="19385069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97877" y="571500"/>
            <a:ext cx="8730761" cy="6110654"/>
          </a:xfrm>
        </p:spPr>
        <p:txBody>
          <a:bodyPr>
            <a:normAutofit lnSpcReduction="10000"/>
          </a:bodyPr>
          <a:lstStyle/>
          <a:p>
            <a:pPr marL="0" lvl="0" indent="0">
              <a:buNone/>
            </a:pPr>
            <a:r>
              <a:rPr lang="fr-FR" b="1" dirty="0" smtClean="0"/>
              <a:t> (ii). La </a:t>
            </a:r>
            <a:r>
              <a:rPr lang="fr-FR" b="1" dirty="0"/>
              <a:t>soumission des entreprises publiques au droit commun</a:t>
            </a:r>
            <a:r>
              <a:rPr lang="fr-FR" dirty="0"/>
              <a:t>, comme toute </a:t>
            </a:r>
            <a:r>
              <a:rPr lang="fr-FR" dirty="0" smtClean="0"/>
              <a:t>	société </a:t>
            </a:r>
            <a:r>
              <a:rPr lang="fr-FR" dirty="0"/>
              <a:t>de droit privé ;</a:t>
            </a:r>
            <a:endParaRPr lang="en-US" dirty="0"/>
          </a:p>
          <a:p>
            <a:pPr marL="0" indent="0" algn="just">
              <a:buNone/>
            </a:pPr>
            <a:r>
              <a:rPr lang="fr-FR" b="1" dirty="0" smtClean="0"/>
              <a:t>(iii). La </a:t>
            </a:r>
            <a:r>
              <a:rPr lang="fr-FR" b="1" dirty="0"/>
              <a:t>suppression de la tutelle sur les entreprises publiques</a:t>
            </a:r>
            <a:r>
              <a:rPr lang="fr-FR" dirty="0"/>
              <a:t> et ainsi des </a:t>
            </a:r>
            <a:r>
              <a:rPr lang="fr-FR" dirty="0" smtClean="0"/>
              <a:t>		pouvoirs </a:t>
            </a:r>
            <a:r>
              <a:rPr lang="fr-FR" dirty="0"/>
              <a:t>d’autorisation et d’approbation préalables des actes de gestion, </a:t>
            </a:r>
            <a:r>
              <a:rPr lang="fr-FR" dirty="0" smtClean="0"/>
              <a:t>	par 	les </a:t>
            </a:r>
            <a:r>
              <a:rPr lang="fr-FR" dirty="0"/>
              <a:t>Ministres de tutelle administrative et financière (Ministre du </a:t>
            </a:r>
            <a:r>
              <a:rPr lang="fr-FR" dirty="0" smtClean="0"/>
              <a:t>	Portefeuille</a:t>
            </a:r>
            <a:r>
              <a:rPr lang="fr-FR" dirty="0"/>
              <a:t>), </a:t>
            </a:r>
            <a:r>
              <a:rPr lang="fr-FR" dirty="0" smtClean="0"/>
              <a:t>et </a:t>
            </a:r>
            <a:r>
              <a:rPr lang="fr-FR" dirty="0"/>
              <a:t>technique (Ministre sectoriel), mettant fin, par la même </a:t>
            </a:r>
            <a:r>
              <a:rPr lang="fr-FR" dirty="0" smtClean="0"/>
              <a:t>	occasion</a:t>
            </a:r>
            <a:r>
              <a:rPr lang="fr-FR" dirty="0"/>
              <a:t>, aux </a:t>
            </a:r>
            <a:r>
              <a:rPr lang="fr-FR" dirty="0" smtClean="0"/>
              <a:t>instructions </a:t>
            </a:r>
            <a:r>
              <a:rPr lang="fr-FR" dirty="0"/>
              <a:t>contradictoires émanant de ces tutelles ;</a:t>
            </a:r>
            <a:endParaRPr lang="en-US" dirty="0"/>
          </a:p>
          <a:p>
            <a:pPr marL="0" indent="0" algn="just">
              <a:buNone/>
            </a:pPr>
            <a:r>
              <a:rPr lang="fr-FR" dirty="0"/>
              <a:t> </a:t>
            </a:r>
            <a:endParaRPr lang="en-US" dirty="0"/>
          </a:p>
          <a:p>
            <a:pPr marL="0" lvl="0" indent="0">
              <a:buNone/>
            </a:pPr>
            <a:r>
              <a:rPr lang="fr-FR" b="1" dirty="0"/>
              <a:t>(</a:t>
            </a:r>
            <a:r>
              <a:rPr lang="fr-FR" b="1" dirty="0" smtClean="0"/>
              <a:t>iv). L’adoption </a:t>
            </a:r>
            <a:r>
              <a:rPr lang="fr-FR" b="1" dirty="0"/>
              <a:t>d’une gestion de type privé</a:t>
            </a:r>
            <a:r>
              <a:rPr lang="fr-FR" dirty="0"/>
              <a:t>, la mise en place des organes </a:t>
            </a:r>
            <a:r>
              <a:rPr lang="fr-FR" dirty="0" smtClean="0"/>
              <a:t>	statutaires </a:t>
            </a:r>
            <a:r>
              <a:rPr lang="fr-FR" dirty="0"/>
              <a:t>similaires au secteur privé (Assemblée Générale, Conseil </a:t>
            </a:r>
            <a:r>
              <a:rPr lang="fr-FR" dirty="0" smtClean="0"/>
              <a:t> 	d’Administration</a:t>
            </a:r>
            <a:r>
              <a:rPr lang="fr-FR" dirty="0"/>
              <a:t>, Direction Générale, Commissaire aux comptes) et la </a:t>
            </a:r>
            <a:r>
              <a:rPr lang="fr-FR" dirty="0" smtClean="0"/>
              <a:t>	responsabilisation </a:t>
            </a:r>
            <a:r>
              <a:rPr lang="fr-FR" dirty="0"/>
              <a:t>du Directeur Général dans la gestion courante de </a:t>
            </a:r>
            <a:r>
              <a:rPr lang="fr-FR" dirty="0" smtClean="0"/>
              <a:t>la	société</a:t>
            </a:r>
            <a:r>
              <a:rPr lang="fr-FR" dirty="0"/>
              <a:t> </a:t>
            </a:r>
            <a:r>
              <a:rPr lang="fr-FR" dirty="0" smtClean="0"/>
              <a:t>;</a:t>
            </a:r>
            <a:endParaRPr lang="en-US" dirty="0" smtClean="0"/>
          </a:p>
          <a:p>
            <a:pPr marL="0" indent="0">
              <a:buNone/>
            </a:pPr>
            <a:r>
              <a:rPr lang="fr-FR" dirty="0" smtClean="0"/>
              <a:t> </a:t>
            </a:r>
            <a:endParaRPr lang="en-US" sz="1400" dirty="0" smtClean="0"/>
          </a:p>
          <a:p>
            <a:pPr marL="0" lvl="0" indent="0">
              <a:buNone/>
            </a:pPr>
            <a:r>
              <a:rPr lang="fr-FR" b="1" dirty="0" smtClean="0"/>
              <a:t>(v). La </a:t>
            </a:r>
            <a:r>
              <a:rPr lang="fr-FR" b="1" dirty="0"/>
              <a:t>limitation du rôle de l’Etat à celui d’actionnaire</a:t>
            </a:r>
            <a:r>
              <a:rPr lang="fr-FR" dirty="0"/>
              <a:t>, exerçant le contrôle </a:t>
            </a:r>
            <a:r>
              <a:rPr lang="fr-FR" dirty="0" smtClean="0"/>
              <a:t>	général </a:t>
            </a:r>
            <a:r>
              <a:rPr lang="fr-FR" dirty="0"/>
              <a:t>de la marche de la société et évaluant ses performances, ce rôle </a:t>
            </a:r>
            <a:r>
              <a:rPr lang="fr-FR" dirty="0" smtClean="0"/>
              <a:t>	étant </a:t>
            </a:r>
            <a:r>
              <a:rPr lang="fr-FR" dirty="0"/>
              <a:t>joué par le Ministre du Portefeuille (</a:t>
            </a:r>
            <a:r>
              <a:rPr lang="fr-FR" i="1" dirty="0" err="1"/>
              <a:t>cfr</a:t>
            </a:r>
            <a:r>
              <a:rPr lang="fr-FR" i="1" dirty="0"/>
              <a:t>. Décret n° 13/002 du 15 janvier </a:t>
            </a:r>
            <a:r>
              <a:rPr lang="fr-FR" i="1" dirty="0" smtClean="0"/>
              <a:t>	2013 </a:t>
            </a:r>
            <a:r>
              <a:rPr lang="fr-FR" i="1" dirty="0"/>
              <a:t>portant organisation de la représentation de l'Etat-actionnaire unique </a:t>
            </a:r>
            <a:r>
              <a:rPr lang="fr-FR" i="1" dirty="0" smtClean="0"/>
              <a:t>	au </a:t>
            </a:r>
            <a:r>
              <a:rPr lang="fr-FR" i="1" dirty="0"/>
              <a:t>sein</a:t>
            </a:r>
            <a:r>
              <a:rPr lang="fr-FR" b="1" i="1" dirty="0"/>
              <a:t> </a:t>
            </a:r>
            <a:r>
              <a:rPr lang="fr-FR" i="1" dirty="0"/>
              <a:t>de l'Assemblée Générale d'une entreprise publique transformée en </a:t>
            </a:r>
            <a:r>
              <a:rPr lang="fr-FR" i="1" dirty="0" smtClean="0"/>
              <a:t>	société </a:t>
            </a:r>
            <a:r>
              <a:rPr lang="fr-FR" i="1" dirty="0"/>
              <a:t>commerciale</a:t>
            </a:r>
            <a:r>
              <a:rPr lang="fr-FR" dirty="0"/>
              <a:t>). Toutes les décisions sont désormais prises par l’Etat, </a:t>
            </a:r>
            <a:r>
              <a:rPr lang="fr-FR" dirty="0" smtClean="0"/>
              <a:t>	Actionnaire </a:t>
            </a:r>
            <a:r>
              <a:rPr lang="fr-FR" dirty="0"/>
              <a:t>unique.</a:t>
            </a:r>
            <a:endParaRPr lang="en-US" dirty="0"/>
          </a:p>
          <a:p>
            <a:endParaRPr lang="en-US" dirty="0"/>
          </a:p>
        </p:txBody>
      </p:sp>
    </p:spTree>
    <p:extLst>
      <p:ext uri="{BB962C8B-B14F-4D97-AF65-F5344CB8AC3E}">
        <p14:creationId xmlns:p14="http://schemas.microsoft.com/office/powerpoint/2010/main" val="451964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64931" y="685799"/>
            <a:ext cx="8509071" cy="5855677"/>
          </a:xfrm>
        </p:spPr>
        <p:txBody>
          <a:bodyPr/>
          <a:lstStyle/>
          <a:p>
            <a:pPr marL="0" indent="0" algn="just">
              <a:buNone/>
            </a:pPr>
            <a:r>
              <a:rPr lang="fr-FR" sz="2000" dirty="0"/>
              <a:t>Corollairement à l’option de libéralisation effective </a:t>
            </a:r>
            <a:r>
              <a:rPr lang="fr-FR" sz="2000" dirty="0" smtClean="0"/>
              <a:t>de </a:t>
            </a:r>
            <a:r>
              <a:rPr lang="fr-FR" sz="2000" dirty="0"/>
              <a:t>l’économie, </a:t>
            </a:r>
            <a:r>
              <a:rPr lang="fr-FR" sz="2000" dirty="0" smtClean="0"/>
              <a:t/>
            </a:r>
            <a:br>
              <a:rPr lang="fr-FR" sz="2000" dirty="0" smtClean="0"/>
            </a:br>
            <a:r>
              <a:rPr lang="fr-FR" sz="2000" dirty="0" smtClean="0"/>
              <a:t>la </a:t>
            </a:r>
            <a:r>
              <a:rPr lang="fr-FR" sz="2000" dirty="0"/>
              <a:t>loi sur le désengagement de l’Etat a mis en place un cadre juridique cohérent devant permettre la participation du secteur privé dans les entreprises publiques, soit par la cession de tout ou partie du capital, soit par la cession de la gestion, soit enfin par toute forme de partenariat public-privé</a:t>
            </a:r>
            <a:r>
              <a:rPr lang="fr-FR" dirty="0"/>
              <a:t>.</a:t>
            </a:r>
            <a:endParaRPr lang="en-US" dirty="0"/>
          </a:p>
          <a:p>
            <a:pPr marL="0" indent="0">
              <a:buNone/>
            </a:pPr>
            <a:endParaRPr lang="en-US" sz="1000" dirty="0"/>
          </a:p>
          <a:p>
            <a:pPr marL="0" indent="0" algn="just">
              <a:buNone/>
            </a:pPr>
            <a:r>
              <a:rPr lang="fr-FR" sz="2000" dirty="0"/>
              <a:t>Une des conséquences de la loi sur l’organisation et la gestion </a:t>
            </a:r>
            <a:r>
              <a:rPr lang="fr-FR" sz="2000" dirty="0" smtClean="0"/>
              <a:t/>
            </a:r>
            <a:br>
              <a:rPr lang="fr-FR" sz="2000" dirty="0" smtClean="0"/>
            </a:br>
            <a:r>
              <a:rPr lang="fr-FR" sz="2000" dirty="0" smtClean="0"/>
              <a:t>du </a:t>
            </a:r>
            <a:r>
              <a:rPr lang="fr-FR" sz="2000" dirty="0"/>
              <a:t>portefeuille de l’Etat est la nouvelle définition du vocable entreprise publique. En effet, sous l’égide de la loi de 1978, ce vocable signifiait les entreprises totalement détenues par l’Etat, par opposition aux sociétés d’économie mixte. La nouvelle loi sur l’organisation et la gestion du Portefeuille de l’Etat définit désormais ce vocable comme étant « </a:t>
            </a:r>
            <a:r>
              <a:rPr lang="fr-FR" sz="2000" b="1" i="1" dirty="0"/>
              <a:t>toute société </a:t>
            </a:r>
            <a:r>
              <a:rPr lang="fr-FR" sz="2000" b="1" i="1" dirty="0" smtClean="0"/>
              <a:t>du </a:t>
            </a:r>
            <a:r>
              <a:rPr lang="fr-FR" sz="2000" b="1" i="1" dirty="0"/>
              <a:t>portefeuille dans laquelle l’Etat détient la totalité ou </a:t>
            </a:r>
            <a:r>
              <a:rPr lang="fr-FR" sz="2000" b="1" i="1" dirty="0" smtClean="0"/>
              <a:t>la </a:t>
            </a:r>
            <a:r>
              <a:rPr lang="fr-FR" sz="2000" b="1" i="1" dirty="0"/>
              <a:t>majorité des actions</a:t>
            </a:r>
            <a:r>
              <a:rPr lang="fr-FR" sz="2000" dirty="0"/>
              <a:t> ».</a:t>
            </a:r>
            <a:endParaRPr lang="en-US" sz="2000" dirty="0"/>
          </a:p>
          <a:p>
            <a:endParaRPr lang="en-US" dirty="0"/>
          </a:p>
        </p:txBody>
      </p:sp>
    </p:spTree>
    <p:extLst>
      <p:ext uri="{BB962C8B-B14F-4D97-AF65-F5344CB8AC3E}">
        <p14:creationId xmlns:p14="http://schemas.microsoft.com/office/powerpoint/2010/main" val="32387038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6138" y="764931"/>
            <a:ext cx="8853854" cy="5776545"/>
          </a:xfrm>
        </p:spPr>
        <p:txBody>
          <a:bodyPr>
            <a:noAutofit/>
          </a:bodyPr>
          <a:lstStyle/>
          <a:p>
            <a:pPr marL="0" indent="0">
              <a:buNone/>
            </a:pPr>
            <a:r>
              <a:rPr lang="fr-FR" sz="2000" dirty="0"/>
              <a:t>Il en ressort que le vocable « entreprise publique » n’est plus une nature juridique de sociétés ou d’établissements, mais désigne plutôt </a:t>
            </a:r>
            <a:r>
              <a:rPr lang="fr-FR" sz="2000" b="1" dirty="0"/>
              <a:t>une société contrôlée par l’Etat</a:t>
            </a:r>
            <a:r>
              <a:rPr lang="fr-FR" sz="2000" dirty="0"/>
              <a:t>. Le terme « public » renvoie à l’Etat-propriétaire ou actionnaire, et non au droit qui régit l’entreprise.</a:t>
            </a:r>
            <a:endParaRPr lang="en-US" sz="2000" dirty="0"/>
          </a:p>
          <a:p>
            <a:pPr marL="0" indent="0">
              <a:buNone/>
            </a:pPr>
            <a:r>
              <a:rPr lang="fr-FR" sz="2000" dirty="0"/>
              <a:t> </a:t>
            </a:r>
            <a:r>
              <a:rPr lang="fr-FR" sz="2000" dirty="0" smtClean="0"/>
              <a:t>Aussi</a:t>
            </a:r>
            <a:r>
              <a:rPr lang="fr-FR" sz="2000" dirty="0"/>
              <a:t>, selon la hauteur des participations détenues et donc du niveau de contrôle exercé, le périmètre des participations directes de l’Etat est formé de 96 sociétés réparties de la manière suivante : </a:t>
            </a:r>
            <a:endParaRPr lang="en-US" sz="2000" dirty="0"/>
          </a:p>
          <a:p>
            <a:pPr lvl="0"/>
            <a:r>
              <a:rPr lang="fr-FR" sz="2000" dirty="0"/>
              <a:t>20 sociétés commerciales appartenant à 100% à l’Etat, issues de la transformation des anciennes entreprises publiques ; </a:t>
            </a:r>
            <a:endParaRPr lang="en-US" sz="2000" dirty="0"/>
          </a:p>
          <a:p>
            <a:pPr lvl="0"/>
            <a:r>
              <a:rPr lang="fr-FR" sz="2000" dirty="0"/>
              <a:t>04 sociétés nouvellement constituées à 100% des participations de l’Etat ; </a:t>
            </a:r>
            <a:endParaRPr lang="en-US" sz="2000" dirty="0"/>
          </a:p>
          <a:p>
            <a:pPr lvl="0"/>
            <a:r>
              <a:rPr lang="fr-FR" sz="2000" dirty="0"/>
              <a:t>08 sociétés d’économie mixte dont l’Etat détient la majorité du capital social; </a:t>
            </a:r>
            <a:endParaRPr lang="en-US" sz="2000" dirty="0"/>
          </a:p>
          <a:p>
            <a:pPr lvl="0"/>
            <a:r>
              <a:rPr lang="fr-FR" sz="2000" dirty="0"/>
              <a:t>64 sociétés d’économie mixte à participation de l’Etat paritaire (50%) ou minoritaire (&lt; 50%). </a:t>
            </a:r>
            <a:endParaRPr lang="en-US" sz="2000" dirty="0"/>
          </a:p>
          <a:p>
            <a:pPr marL="0" indent="0">
              <a:buNone/>
            </a:pPr>
            <a:r>
              <a:rPr lang="fr-FR" sz="2000" dirty="0"/>
              <a:t> </a:t>
            </a:r>
            <a:endParaRPr lang="en-US" sz="2000" dirty="0"/>
          </a:p>
        </p:txBody>
      </p:sp>
    </p:spTree>
    <p:extLst>
      <p:ext uri="{BB962C8B-B14F-4D97-AF65-F5344CB8AC3E}">
        <p14:creationId xmlns:p14="http://schemas.microsoft.com/office/powerpoint/2010/main" val="14306755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53915" y="580291"/>
            <a:ext cx="8720087" cy="5706209"/>
          </a:xfrm>
        </p:spPr>
        <p:txBody>
          <a:bodyPr>
            <a:normAutofit lnSpcReduction="10000"/>
          </a:bodyPr>
          <a:lstStyle/>
          <a:p>
            <a:pPr marL="0" indent="0" algn="just">
              <a:buNone/>
            </a:pPr>
            <a:r>
              <a:rPr lang="fr-FR" sz="2000" dirty="0"/>
              <a:t>Quant au cadre institutionnel, il est constitué de l’ensemble d’acteurs étatiques qui interviennent dans la gestion du portefeuille de l’Etat et sur la gouvernance des entreprises publiques. Il s’agit du :</a:t>
            </a:r>
            <a:endParaRPr lang="en-US" sz="2000" dirty="0"/>
          </a:p>
          <a:p>
            <a:pPr marL="0" indent="0" algn="just">
              <a:buNone/>
            </a:pPr>
            <a:r>
              <a:rPr lang="fr-FR" sz="2000" dirty="0"/>
              <a:t> </a:t>
            </a:r>
            <a:endParaRPr lang="en-US" sz="2000" dirty="0"/>
          </a:p>
          <a:p>
            <a:pPr lvl="0" algn="just"/>
            <a:r>
              <a:rPr lang="fr-FR" sz="2000" dirty="0"/>
              <a:t>Ministre ayant le portefeuille dans ses attributions pour la</a:t>
            </a:r>
            <a:r>
              <a:rPr lang="fr-FR" sz="2000" i="1" dirty="0"/>
              <a:t> </a:t>
            </a:r>
            <a:r>
              <a:rPr lang="fr-FR" sz="2000" dirty="0"/>
              <a:t>gestion </a:t>
            </a:r>
            <a:r>
              <a:rPr lang="fr-FR" sz="2000" dirty="0" smtClean="0"/>
              <a:t/>
            </a:r>
            <a:br>
              <a:rPr lang="fr-FR" sz="2000" dirty="0" smtClean="0"/>
            </a:br>
            <a:r>
              <a:rPr lang="fr-FR" sz="2000" dirty="0" smtClean="0"/>
              <a:t>et </a:t>
            </a:r>
            <a:r>
              <a:rPr lang="fr-FR" sz="2000" dirty="0"/>
              <a:t>l’administration du portefeuille de l’Etat ;</a:t>
            </a:r>
            <a:endParaRPr lang="en-US" sz="2000" dirty="0"/>
          </a:p>
          <a:p>
            <a:pPr lvl="0" algn="just"/>
            <a:r>
              <a:rPr lang="fr-FR" sz="2000" dirty="0"/>
              <a:t>Secrétariat Général du Portefeuille qui constitue l’administration </a:t>
            </a:r>
            <a:r>
              <a:rPr lang="fr-FR" sz="2000" dirty="0" smtClean="0"/>
              <a:t/>
            </a:r>
            <a:br>
              <a:rPr lang="fr-FR" sz="2000" dirty="0" smtClean="0"/>
            </a:br>
            <a:r>
              <a:rPr lang="fr-FR" sz="2000" dirty="0" smtClean="0"/>
              <a:t>du </a:t>
            </a:r>
            <a:r>
              <a:rPr lang="fr-FR" sz="2000" dirty="0"/>
              <a:t>Ministère ;</a:t>
            </a:r>
            <a:endParaRPr lang="en-US" sz="2000" dirty="0"/>
          </a:p>
          <a:p>
            <a:pPr lvl="0" algn="just"/>
            <a:r>
              <a:rPr lang="fr-FR" sz="2000" dirty="0"/>
              <a:t>Conseil Supérieur du Portefeuille (CSP) : organe conseil </a:t>
            </a:r>
            <a:r>
              <a:rPr lang="fr-FR" sz="2000" dirty="0" smtClean="0"/>
              <a:t/>
            </a:r>
            <a:br>
              <a:rPr lang="fr-FR" sz="2000" dirty="0" smtClean="0"/>
            </a:br>
            <a:r>
              <a:rPr lang="fr-FR" sz="2000" dirty="0" smtClean="0"/>
              <a:t>du </a:t>
            </a:r>
            <a:r>
              <a:rPr lang="fr-FR" sz="2000" dirty="0"/>
              <a:t>Gouvernement qui l’assiste dans l’administration et la gestion </a:t>
            </a:r>
            <a:r>
              <a:rPr lang="fr-FR" sz="2000" dirty="0" smtClean="0"/>
              <a:t/>
            </a:r>
            <a:br>
              <a:rPr lang="fr-FR" sz="2000" dirty="0" smtClean="0"/>
            </a:br>
            <a:r>
              <a:rPr lang="fr-FR" sz="2000" dirty="0" smtClean="0"/>
              <a:t>du </a:t>
            </a:r>
            <a:r>
              <a:rPr lang="fr-FR" sz="2000" dirty="0"/>
              <a:t>portefeuille de l’Etat ainsi que dans l’évaluation de la performance des entreprises publiques ;</a:t>
            </a:r>
            <a:endParaRPr lang="en-US" sz="2000" dirty="0"/>
          </a:p>
          <a:p>
            <a:pPr lvl="0" algn="just"/>
            <a:r>
              <a:rPr lang="fr-FR" sz="2000" dirty="0"/>
              <a:t>Comité de Pilotage de la Réforme des entreprises </a:t>
            </a:r>
            <a:br>
              <a:rPr lang="fr-FR" sz="2000" dirty="0"/>
            </a:br>
            <a:r>
              <a:rPr lang="fr-FR" sz="2000" dirty="0"/>
              <a:t>du portefeuille de l’Etat (COPIREP) : organe technique </a:t>
            </a:r>
            <a:br>
              <a:rPr lang="fr-FR" sz="2000" dirty="0"/>
            </a:br>
            <a:r>
              <a:rPr lang="fr-FR" sz="2000" dirty="0"/>
              <a:t>du Gouvernement qui le conseille dans les questions liées à la réforme des entreprises du portefeuille de l’Etat et dans les opérations de désengagement de l’Etat de ces entreprises.</a:t>
            </a:r>
            <a:endParaRPr lang="en-US" sz="2000" dirty="0"/>
          </a:p>
          <a:p>
            <a:pPr marL="0" indent="0">
              <a:buNone/>
            </a:pPr>
            <a:endParaRPr lang="en-US" dirty="0"/>
          </a:p>
        </p:txBody>
      </p:sp>
    </p:spTree>
    <p:extLst>
      <p:ext uri="{BB962C8B-B14F-4D97-AF65-F5344CB8AC3E}">
        <p14:creationId xmlns:p14="http://schemas.microsoft.com/office/powerpoint/2010/main" val="14784231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3430" y="413238"/>
            <a:ext cx="9592408" cy="6128239"/>
          </a:xfrm>
        </p:spPr>
        <p:txBody>
          <a:bodyPr>
            <a:normAutofit fontScale="92500" lnSpcReduction="10000"/>
          </a:bodyPr>
          <a:lstStyle/>
          <a:p>
            <a:pPr marL="0" indent="0" algn="just">
              <a:buNone/>
            </a:pPr>
            <a:r>
              <a:rPr lang="fr-FR" sz="1900" dirty="0"/>
              <a:t>La représentation de l’Etat dans les entreprises du portefeuille est organisée par la Loi n°08/010 du 07 juillet 2008 fixant </a:t>
            </a:r>
            <a:r>
              <a:rPr lang="fr-FR" sz="1900" dirty="0" smtClean="0"/>
              <a:t>les </a:t>
            </a:r>
            <a:r>
              <a:rPr lang="fr-FR" sz="1900" dirty="0"/>
              <a:t>règles relatives à l’organisation et à la gestion du portefeuille de l’Etat. </a:t>
            </a:r>
            <a:endParaRPr lang="fr-FR" sz="1900" dirty="0" smtClean="0"/>
          </a:p>
          <a:p>
            <a:pPr marL="0" indent="0">
              <a:buNone/>
            </a:pPr>
            <a:r>
              <a:rPr lang="fr-FR" sz="1900" dirty="0" smtClean="0"/>
              <a:t>L’article </a:t>
            </a:r>
            <a:r>
              <a:rPr lang="fr-FR" sz="1900" dirty="0"/>
              <a:t>9 de cette Loi stipule que : </a:t>
            </a:r>
            <a:r>
              <a:rPr lang="fr-FR" sz="1900" dirty="0" smtClean="0"/>
              <a:t>« </a:t>
            </a:r>
            <a:r>
              <a:rPr lang="fr-FR" sz="1900" dirty="0"/>
              <a:t>Les représentants de l’Etat dans les entreprises du portefeuille sont </a:t>
            </a:r>
            <a:r>
              <a:rPr lang="fr-FR" sz="1900" dirty="0" smtClean="0"/>
              <a:t>des mandataires </a:t>
            </a:r>
            <a:r>
              <a:rPr lang="fr-FR" sz="1900" dirty="0"/>
              <a:t>publics actifs ou non actifs » </a:t>
            </a:r>
            <a:br>
              <a:rPr lang="fr-FR" sz="1900" dirty="0"/>
            </a:br>
            <a:r>
              <a:rPr lang="fr-FR" sz="1900" dirty="0"/>
              <a:t>« Le mandataire public actif est celui qui participe à la gestion courante de l’entreprise ». </a:t>
            </a:r>
            <a:endParaRPr lang="fr-FR" sz="1900" dirty="0" smtClean="0"/>
          </a:p>
          <a:p>
            <a:pPr marL="0" indent="0">
              <a:buNone/>
            </a:pPr>
            <a:r>
              <a:rPr lang="fr-FR" sz="1900" dirty="0" smtClean="0"/>
              <a:t>L’article </a:t>
            </a:r>
            <a:r>
              <a:rPr lang="fr-FR" sz="1900" dirty="0"/>
              <a:t>10 indique que « le mandat au sein de l’entreprise du portefeuille s’exerce conformément à la législation sur les sociétés commerciales et aux statuts de chaque société ». </a:t>
            </a:r>
            <a:endParaRPr lang="en-US" sz="1900" dirty="0"/>
          </a:p>
          <a:p>
            <a:pPr marL="0" indent="0">
              <a:buNone/>
            </a:pPr>
            <a:r>
              <a:rPr lang="fr-FR" sz="1900" dirty="0"/>
              <a:t>En la matière, la législation applicable en République Démocratique du Congo est l’Acte uniforme </a:t>
            </a:r>
            <a:r>
              <a:rPr lang="fr-FR" sz="1900" dirty="0" err="1"/>
              <a:t>Ohada</a:t>
            </a:r>
            <a:r>
              <a:rPr lang="fr-FR" sz="1900" dirty="0"/>
              <a:t> relatif au droit des sociétés commerciales et le Groupement d’Intérêt Economique. </a:t>
            </a:r>
            <a:endParaRPr lang="en-US" sz="1900" dirty="0"/>
          </a:p>
          <a:p>
            <a:pPr marL="0" indent="0">
              <a:buNone/>
            </a:pPr>
            <a:r>
              <a:rPr lang="fr-FR" sz="1900" dirty="0"/>
              <a:t> </a:t>
            </a:r>
            <a:endParaRPr lang="en-US" sz="1900" dirty="0"/>
          </a:p>
          <a:p>
            <a:pPr marL="0" indent="0">
              <a:buNone/>
            </a:pPr>
            <a:r>
              <a:rPr lang="fr-FR" sz="1900" dirty="0"/>
              <a:t>Au regard de cette législation, les sociétés commerciales œuvrant en RDC ont adopté la forme juridique de Sociétés Anonymes avec Conseil d’Administration lors des Assemblées Générales Extraordinaires tenues courant 2014 consacrées à la mise en conformité de leurs statuts sociaux aux prescrits de l’Acte uniforme susmentionné. D’autres sociétés surtout d’économie mixte sont créées sous la forme des sociétés à responsabilité limitée dont la gestion est assurée par un gérant souvent privé. Cette dernière forme ne protège pas les intérêts de l’Etat dès lors que ce dernier ne participe pas à la gestion courante, système occasionnant un manque de transparence et empêchant une gouvernance corporative. </a:t>
            </a:r>
            <a:endParaRPr lang="en-US" sz="1900" dirty="0"/>
          </a:p>
          <a:p>
            <a:pPr marL="0" indent="0">
              <a:buNone/>
            </a:pPr>
            <a:endParaRPr lang="en-US" dirty="0"/>
          </a:p>
        </p:txBody>
      </p:sp>
    </p:spTree>
    <p:extLst>
      <p:ext uri="{BB962C8B-B14F-4D97-AF65-F5344CB8AC3E}">
        <p14:creationId xmlns:p14="http://schemas.microsoft.com/office/powerpoint/2010/main" val="20062603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0485" y="140677"/>
            <a:ext cx="8913517" cy="6400800"/>
          </a:xfrm>
        </p:spPr>
        <p:txBody>
          <a:bodyPr>
            <a:normAutofit/>
          </a:bodyPr>
          <a:lstStyle/>
          <a:p>
            <a:pPr marL="0" indent="0">
              <a:buNone/>
            </a:pPr>
            <a:r>
              <a:rPr lang="fr-FR" dirty="0"/>
              <a:t>Par ailleurs, quelques textes réglementaires et instruments juridiques ont été institués par la réforme des entreprises publiques pour mieux organiser les rapports entre l’Etat-actionnaire et ses mandataires au sein des entreprises du Portefeuille. Il s’agit, notamment :  </a:t>
            </a:r>
            <a:endParaRPr lang="en-US" dirty="0"/>
          </a:p>
          <a:p>
            <a:pPr lvl="0"/>
            <a:r>
              <a:rPr lang="fr-FR" dirty="0"/>
              <a:t>Du Décret n°13/055 du 13 décembre 2013 portant statut des mandataires de l’Etat dans les entreprises du Portefeuille, tel que modifié et complété à ce jour ; </a:t>
            </a:r>
            <a:endParaRPr lang="en-US" dirty="0"/>
          </a:p>
          <a:p>
            <a:pPr lvl="0"/>
            <a:r>
              <a:rPr lang="fr-FR" dirty="0"/>
              <a:t>Du Décret n°13/002 du 15 janvier 2013 portant organisation de la représentation de l’Etat-actionnaire unique au sein de l’Assemblée Générale d’une entreprise du Portefeuille transformée en Société Commerciale ; </a:t>
            </a:r>
            <a:endParaRPr lang="en-US" dirty="0"/>
          </a:p>
          <a:p>
            <a:pPr lvl="0"/>
            <a:r>
              <a:rPr lang="fr-FR" dirty="0"/>
              <a:t>Du Contrat de Mandat institué par le Décret n°13/055 susmentionné, lequel préconise les droits et les obligations des mandataires publics, notamment l’impérieuse obligation de déclarer son patrimoine personnel et familial à la prise des fonctions en qualité de mandataire public. </a:t>
            </a:r>
            <a:br>
              <a:rPr lang="fr-FR" dirty="0"/>
            </a:br>
            <a:r>
              <a:rPr lang="fr-FR" dirty="0"/>
              <a:t>Ce texte soumet les mandataires à une obligation de performance.</a:t>
            </a:r>
            <a:endParaRPr lang="en-US" dirty="0"/>
          </a:p>
          <a:p>
            <a:pPr lvl="0"/>
            <a:r>
              <a:rPr lang="fr-FR" dirty="0"/>
              <a:t>Les lignes directrices de bonne gouvernance des entreprises publiques, élaborées par le COPIREP et coulées en note circulaire adressée à ces entreprises par le Ministre du Portefeuille (note circulaire n° 0518/MINPF/JDK/ABL/LMM/2013 du 05 juillet 2013 du Ministre du Portefeuille relative aux règles de bonne gouvernance applicables aux entreprises publiques transformées en sociétés commerciales). </a:t>
            </a:r>
            <a:endParaRPr lang="en-US" dirty="0"/>
          </a:p>
          <a:p>
            <a:pPr marL="0" indent="0">
              <a:buNone/>
            </a:pPr>
            <a:endParaRPr lang="en-US" dirty="0"/>
          </a:p>
        </p:txBody>
      </p:sp>
    </p:spTree>
    <p:extLst>
      <p:ext uri="{BB962C8B-B14F-4D97-AF65-F5344CB8AC3E}">
        <p14:creationId xmlns:p14="http://schemas.microsoft.com/office/powerpoint/2010/main" val="20926658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0485" y="140677"/>
            <a:ext cx="8913517" cy="6400800"/>
          </a:xfrm>
        </p:spPr>
        <p:txBody>
          <a:bodyPr/>
          <a:lstStyle/>
          <a:p>
            <a:pPr marL="0" indent="0">
              <a:buNone/>
            </a:pPr>
            <a:r>
              <a:rPr lang="fr-FR" dirty="0"/>
              <a:t>Ces règles s’inspirent des lignes directrices pour la bonne gouvernance des entreprises publiques édictées par l’Organisation de Coopération et de Développement Economiques (OCDE). Sur la base de la note circulaire du Ministre du Portefeuille, chaque entreprise a adopté une charte ou un plan de bonne gouvernance spécifique qui préconise, notamment, la mise en place des comités spécialisés au sein des Conseils d’Administration, structures prévues par la Loi et les statuts.</a:t>
            </a:r>
            <a:endParaRPr lang="en-US" dirty="0"/>
          </a:p>
          <a:p>
            <a:pPr marL="0" indent="0">
              <a:buNone/>
            </a:pPr>
            <a:r>
              <a:rPr lang="fr-FR" dirty="0"/>
              <a:t> </a:t>
            </a:r>
            <a:endParaRPr lang="en-US" dirty="0"/>
          </a:p>
          <a:p>
            <a:pPr marL="0" indent="0">
              <a:buNone/>
            </a:pPr>
            <a:r>
              <a:rPr lang="fr-FR" dirty="0"/>
              <a:t>En plus de la modernisation du cadre juridique et institutionnel interne que je viens d’évoquer, les entreprises publiques sont également régies par </a:t>
            </a:r>
            <a:r>
              <a:rPr lang="fr-FR" b="1" i="1" dirty="0"/>
              <a:t>l’Acte uniforme révisé</a:t>
            </a:r>
            <a:r>
              <a:rPr lang="fr-FR" dirty="0"/>
              <a:t> (OHADA)</a:t>
            </a:r>
            <a:r>
              <a:rPr lang="fr-FR" b="1" i="1" dirty="0"/>
              <a:t> relatif au droit des</a:t>
            </a:r>
            <a:r>
              <a:rPr lang="fr-FR" dirty="0"/>
              <a:t> </a:t>
            </a:r>
            <a:r>
              <a:rPr lang="fr-FR" b="1" i="1" dirty="0"/>
              <a:t>sociétés commerciales et du groupement d’intérêt</a:t>
            </a:r>
            <a:r>
              <a:rPr lang="fr-FR" b="1" dirty="0"/>
              <a:t> économique </a:t>
            </a:r>
            <a:r>
              <a:rPr lang="fr-FR" dirty="0"/>
              <a:t>(AUSCGIE), et par </a:t>
            </a:r>
            <a:r>
              <a:rPr lang="fr-FR" b="1" i="1" dirty="0"/>
              <a:t>leurs statuts respectifs</a:t>
            </a:r>
            <a:r>
              <a:rPr lang="fr-FR" dirty="0"/>
              <a:t>, comme toute société de droit privé. Et, conformément aux statuts des sociétés anonymes, les organes sociaux de ces entreprises sont les suivants :</a:t>
            </a:r>
            <a:endParaRPr lang="en-US" dirty="0"/>
          </a:p>
          <a:p>
            <a:pPr lvl="0"/>
            <a:r>
              <a:rPr lang="fr-FR" dirty="0"/>
              <a:t>L’Assemblée Générale ;</a:t>
            </a:r>
            <a:endParaRPr lang="en-US" dirty="0"/>
          </a:p>
          <a:p>
            <a:pPr lvl="0"/>
            <a:r>
              <a:rPr lang="fr-FR" dirty="0"/>
              <a:t>Le Conseil d’Administration ; et</a:t>
            </a:r>
            <a:endParaRPr lang="en-US" dirty="0"/>
          </a:p>
          <a:p>
            <a:pPr lvl="0"/>
            <a:r>
              <a:rPr lang="fr-FR" dirty="0"/>
              <a:t>La Direction Générale. </a:t>
            </a:r>
            <a:endParaRPr lang="en-US" dirty="0"/>
          </a:p>
          <a:p>
            <a:pPr marL="0" indent="0">
              <a:buNone/>
            </a:pPr>
            <a:endParaRPr lang="en-US" dirty="0"/>
          </a:p>
        </p:txBody>
      </p:sp>
    </p:spTree>
    <p:extLst>
      <p:ext uri="{BB962C8B-B14F-4D97-AF65-F5344CB8AC3E}">
        <p14:creationId xmlns:p14="http://schemas.microsoft.com/office/powerpoint/2010/main" val="23332131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00100" y="782515"/>
            <a:ext cx="8473902" cy="5758962"/>
          </a:xfrm>
        </p:spPr>
        <p:txBody>
          <a:bodyPr/>
          <a:lstStyle/>
          <a:p>
            <a:pPr marL="0" indent="0">
              <a:buNone/>
            </a:pPr>
            <a:r>
              <a:rPr lang="fr-FR" dirty="0"/>
              <a:t>La surveillance et le contrôle des opérations financières des entreprises publiques relèvent de la responsabilité des Commissaires aux comptes qui proviennent de l’Ordre National des Experts Comptables de la République Démocratique du Congo, « ONEC – RDC » créé par la Loi n°15/002 du 12 février 2015, ceci en conformité avec l’Acte Uniforme OHADA précité.</a:t>
            </a:r>
            <a:endParaRPr lang="en-US" dirty="0"/>
          </a:p>
          <a:p>
            <a:pPr marL="0" indent="0">
              <a:buNone/>
            </a:pPr>
            <a:r>
              <a:rPr lang="fr-FR" dirty="0"/>
              <a:t> </a:t>
            </a:r>
            <a:endParaRPr lang="en-US" dirty="0"/>
          </a:p>
          <a:p>
            <a:pPr marL="0" lvl="0" indent="0">
              <a:buNone/>
            </a:pPr>
            <a:r>
              <a:rPr lang="fr-FR" b="1" dirty="0" smtClean="0"/>
              <a:t>III. DES </a:t>
            </a:r>
            <a:r>
              <a:rPr lang="fr-FR" b="1" dirty="0"/>
              <a:t>EFFETS DE LA MODERNISATION DU CADRE JURIDIQUE </a:t>
            </a:r>
            <a:r>
              <a:rPr lang="fr-FR" b="1" dirty="0" smtClean="0"/>
              <a:t/>
            </a:r>
            <a:br>
              <a:rPr lang="fr-FR" b="1" dirty="0" smtClean="0"/>
            </a:br>
            <a:r>
              <a:rPr lang="fr-FR" b="1" dirty="0" smtClean="0"/>
              <a:t>ET </a:t>
            </a:r>
            <a:r>
              <a:rPr lang="fr-FR" b="1" dirty="0"/>
              <a:t>INSTITUTIONNEL SUR </a:t>
            </a:r>
            <a:r>
              <a:rPr lang="fr-FR" b="1" dirty="0" smtClean="0"/>
              <a:t>LA </a:t>
            </a:r>
            <a:r>
              <a:rPr lang="fr-FR" b="1" dirty="0"/>
              <a:t>GOUVERNANCE DES ENTREPRISES PUBLIQUES EN REPUBLIQUE DEMOCRATIQUE DU CONGO</a:t>
            </a:r>
            <a:r>
              <a:rPr lang="fr-FR" dirty="0"/>
              <a:t>. </a:t>
            </a:r>
            <a:endParaRPr lang="en-US" dirty="0"/>
          </a:p>
          <a:p>
            <a:pPr marL="0" indent="0">
              <a:buNone/>
            </a:pPr>
            <a:endParaRPr lang="en-US" dirty="0"/>
          </a:p>
          <a:p>
            <a:pPr marL="0" indent="0">
              <a:buNone/>
            </a:pPr>
            <a:r>
              <a:rPr lang="fr-FR" dirty="0"/>
              <a:t>Tout en étant toujours perfectible, la modernisation du cadre juridique et institutionnel de gestion des entreprises publiques insufflée par la réforme encours du Portefeuille de l’Etat, s’avère être effectivement un socle pour la bonne gouvernance desdites entreprises en RDC.</a:t>
            </a:r>
            <a:endParaRPr lang="en-US" dirty="0"/>
          </a:p>
          <a:p>
            <a:pPr marL="0" indent="0">
              <a:buNone/>
            </a:pPr>
            <a:endParaRPr lang="en-US" dirty="0"/>
          </a:p>
        </p:txBody>
      </p:sp>
    </p:spTree>
    <p:extLst>
      <p:ext uri="{BB962C8B-B14F-4D97-AF65-F5344CB8AC3E}">
        <p14:creationId xmlns:p14="http://schemas.microsoft.com/office/powerpoint/2010/main" val="2506638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771525" y="334108"/>
            <a:ext cx="8596668" cy="1143000"/>
          </a:xfrm>
        </p:spPr>
        <p:txBody>
          <a:bodyPr>
            <a:noAutofit/>
          </a:bodyPr>
          <a:lstStyle/>
          <a:p>
            <a:r>
              <a:rPr lang="fr-FR" sz="2400" b="1" dirty="0">
                <a:solidFill>
                  <a:schemeClr val="tx1"/>
                </a:solidFill>
              </a:rPr>
              <a:t>Mesdames et Messieurs, en vos titres et qualités respectifs, </a:t>
            </a:r>
            <a:r>
              <a:rPr lang="en-US" sz="2400" dirty="0">
                <a:solidFill>
                  <a:schemeClr val="tx1"/>
                </a:solidFill>
              </a:rPr>
              <a:t/>
            </a:r>
            <a:br>
              <a:rPr lang="en-US" sz="2400" dirty="0">
                <a:solidFill>
                  <a:schemeClr val="tx1"/>
                </a:solidFill>
              </a:rPr>
            </a:br>
            <a:r>
              <a:rPr lang="fr-FR" sz="2400" b="1" dirty="0">
                <a:solidFill>
                  <a:schemeClr val="tx1"/>
                </a:solidFill>
              </a:rPr>
              <a:t>Tout protocole observé,</a:t>
            </a:r>
            <a:endParaRPr lang="en-US" sz="2400" dirty="0">
              <a:solidFill>
                <a:schemeClr val="tx1"/>
              </a:solidFill>
            </a:endParaRPr>
          </a:p>
        </p:txBody>
      </p:sp>
      <p:sp>
        <p:nvSpPr>
          <p:cNvPr id="3" name="Espace réservé du contenu 2"/>
          <p:cNvSpPr>
            <a:spLocks noGrp="1"/>
          </p:cNvSpPr>
          <p:nvPr>
            <p:ph idx="1"/>
          </p:nvPr>
        </p:nvSpPr>
        <p:spPr>
          <a:xfrm>
            <a:off x="527539" y="1556239"/>
            <a:ext cx="8950570" cy="5064370"/>
          </a:xfrm>
        </p:spPr>
        <p:txBody>
          <a:bodyPr>
            <a:normAutofit fontScale="92500" lnSpcReduction="10000"/>
          </a:bodyPr>
          <a:lstStyle/>
          <a:p>
            <a:pPr marL="0" indent="0">
              <a:buNone/>
            </a:pPr>
            <a:r>
              <a:rPr lang="fr-FR" dirty="0"/>
              <a:t>Je m’en voudrais de débuter mon intervention sans rendre grâce à l’Éternel Tout Puissant et Mon Seigneur Jésus-Christ, Maître des temps et des circonstances et pour le remercier surtout pour le souffle de vie et sa grâce sans cesse renouvelée.</a:t>
            </a:r>
            <a:endParaRPr lang="en-US" dirty="0"/>
          </a:p>
          <a:p>
            <a:endParaRPr lang="en-US" dirty="0"/>
          </a:p>
          <a:p>
            <a:pPr lvl="0"/>
            <a:r>
              <a:rPr lang="fr-FR" b="1" dirty="0"/>
              <a:t>INTRODUCTION </a:t>
            </a:r>
            <a:endParaRPr lang="en-US" dirty="0"/>
          </a:p>
          <a:p>
            <a:pPr marL="0" indent="0" algn="just">
              <a:buNone/>
            </a:pPr>
            <a:r>
              <a:rPr lang="fr-FR" dirty="0"/>
              <a:t>Dans le cadre du premier Forum des Entreprises Publiques en Afrique Centrale, nous avons le privilège de partager avec vous l’expérience de la République Démocratique du Congo en ce qui concerne le cadre juridique et institutionnel comme socle de la bonne gouvernance des entreprises publiques que les organisateurs de ce Forum m’ont demandé de développer au cours du présent forum.</a:t>
            </a:r>
            <a:endParaRPr lang="en-US" dirty="0"/>
          </a:p>
          <a:p>
            <a:pPr marL="0" indent="0" algn="just">
              <a:buNone/>
            </a:pPr>
            <a:r>
              <a:rPr lang="fr-FR" dirty="0"/>
              <a:t>Comme d’autres illustres orateurs l’ont rappelé, la bonne gouvernance implique l'élaboration et la mise en œuvre de politiques économiques et sociales judicieuses; une gestion compétente des entreprises publiques, l'existence d'un noyau d'administrateurs professionnels et une administration efficace; l'existence d'un cadre juridique bien conçu, prévisible et assorti d'un pouvoir judiciaire fiable et indépendant; un très faible degré de corruption dans la vie publique et l'existence de mécanismes efficaces de lutte contre cette corruption lorsqu'elle est constatée; l'intégrité et la responsabilité financières, ainsi que la présence de structures garantissant le principe de reddition des comptes, de la gestion financière et  de transparence.</a:t>
            </a:r>
            <a:endParaRPr lang="en-US" dirty="0"/>
          </a:p>
          <a:p>
            <a:pPr marL="0" indent="0">
              <a:buNone/>
            </a:pPr>
            <a:endParaRPr lang="en-US" sz="1400" dirty="0"/>
          </a:p>
        </p:txBody>
      </p:sp>
    </p:spTree>
    <p:extLst>
      <p:ext uri="{BB962C8B-B14F-4D97-AF65-F5344CB8AC3E}">
        <p14:creationId xmlns:p14="http://schemas.microsoft.com/office/powerpoint/2010/main" val="21392050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0485" y="140677"/>
            <a:ext cx="9425353" cy="6400800"/>
          </a:xfrm>
        </p:spPr>
        <p:txBody>
          <a:bodyPr/>
          <a:lstStyle/>
          <a:p>
            <a:pPr marL="0" indent="0">
              <a:buNone/>
            </a:pPr>
            <a:r>
              <a:rPr lang="fr-FR" dirty="0"/>
              <a:t>En effet, l’on peut noter avec satisfaction le relatif bon fonctionnement des organes statutaires de ces entreprises, chacun dans les limites des prérogatives légales et règlementaires leur dévolues </a:t>
            </a:r>
            <a:r>
              <a:rPr lang="fr-FR" dirty="0" smtClean="0"/>
              <a:t>:</a:t>
            </a:r>
            <a:r>
              <a:rPr lang="fr-FR" dirty="0"/>
              <a:t> </a:t>
            </a:r>
            <a:endParaRPr lang="en-US" dirty="0"/>
          </a:p>
          <a:p>
            <a:pPr lvl="0"/>
            <a:r>
              <a:rPr lang="fr-FR" dirty="0"/>
              <a:t>L’Etat-actionnaire qu’incarne mon ministère tient son rôle à travers la tenue des assemblées générales statutaires des entreprises publiques. A ce sujet, il vote les résolutions sur des questions soumises à ses débats, notamment l’approbation des rapports de gestion, des états financiers ainsi que des rapports des Commissaires aux comptes. Je peux vous affirmer que lors de la dernière session des Assemblées générales ordinaires, trois grandes entreprises publiques ont vu leurs rapports de gestion et leurs états financiers clos au 31 décembre 2023 rejetés et l’un des Directeurs Généraux concernés relevé de leurs fonctions ;</a:t>
            </a:r>
            <a:endParaRPr lang="en-US" dirty="0"/>
          </a:p>
          <a:p>
            <a:pPr lvl="0"/>
            <a:r>
              <a:rPr lang="fr-FR" dirty="0"/>
              <a:t>Dans le même registre, au début de chaque exercice budgétaire, l’Etat-actionnaire édicte par mes soins les orientations de politique générale à prendre en compte par les entreprises publiques pour l’élaboration de leurs prévisions budgétaires. Le cadre budgétaire ainsi circonscrit, chaque Conseil d’Administration arrête la stratégie de l’entreprise et les prévisions budgétaires subséquentes soumises à validation ultime du Conseil Supérieur du Portefeuille pour compte de l’Etat-actionnaire ;</a:t>
            </a:r>
            <a:endParaRPr lang="en-US" dirty="0"/>
          </a:p>
          <a:p>
            <a:pPr marL="0" indent="0">
              <a:buNone/>
            </a:pPr>
            <a:endParaRPr lang="en-US" dirty="0"/>
          </a:p>
        </p:txBody>
      </p:sp>
    </p:spTree>
    <p:extLst>
      <p:ext uri="{BB962C8B-B14F-4D97-AF65-F5344CB8AC3E}">
        <p14:creationId xmlns:p14="http://schemas.microsoft.com/office/powerpoint/2010/main" val="34925962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0485" y="140677"/>
            <a:ext cx="8913517" cy="6400800"/>
          </a:xfrm>
        </p:spPr>
        <p:txBody>
          <a:bodyPr/>
          <a:lstStyle/>
          <a:p>
            <a:pPr lvl="0"/>
            <a:r>
              <a:rPr lang="fr-FR" dirty="0"/>
              <a:t>Les Conseils d’Administration des entreprises publiques se tiennent régulièrement et délibèrent librement, selon un calendrier souvent bousculé par des sessions extraordinaires, dont la tenue ne requiert plus une autorisation préalable comme à l’époque de la Loi-cadre de 1978. </a:t>
            </a:r>
            <a:endParaRPr lang="en-US" dirty="0"/>
          </a:p>
          <a:p>
            <a:pPr lvl="0"/>
            <a:r>
              <a:rPr lang="fr-FR" dirty="0"/>
              <a:t>Toutefois, il y a lieu de constater que dans certains cas, des conflits de compétence sont notés entre des mandataires qui ne connaissent pas toujours l’étendue et les limites de leurs prérogatives statutaires. Ces difficultés opposent en gros le PCA au DG, le DG au DGA et parfois aux Commissaires aux comptes et cela affecte la bonne gouvernance des entreprises concernées. Mon rôle d’Actionnaire unique est dès lors de faire appliquer les textes pour ramener l’ordre ;</a:t>
            </a:r>
            <a:endParaRPr lang="en-US" dirty="0"/>
          </a:p>
          <a:p>
            <a:pPr lvl="0"/>
            <a:r>
              <a:rPr lang="fr-FR" dirty="0"/>
              <a:t>Certaines entreprises publiques ont évolué dans leur gestion prospective et prudentielle en se dotant d’instruments de planification stratégique assortis des plans d’affaires, avec l’accompagnement du Conseil Supérieur du Portefeuille. C’est le cas de SONAS SA, compagnie nationale d’assurances, de COBIL SA, trader en hydrocarbures, de GECAMINES SA, la grande société minière opérant dans le cuivre et le cobalt essentiellement au Katanga, de CONGO AIRWAYS, compagnie aérienne nationale, des LMC, les lignes maritimes congolaises et la COMINIERE qui vise l’exploitation du lithium et de la cassitérite.</a:t>
            </a:r>
            <a:endParaRPr lang="en-US" dirty="0"/>
          </a:p>
          <a:p>
            <a:pPr marL="0" indent="0">
              <a:buNone/>
            </a:pPr>
            <a:endParaRPr lang="en-US" dirty="0"/>
          </a:p>
        </p:txBody>
      </p:sp>
    </p:spTree>
    <p:extLst>
      <p:ext uri="{BB962C8B-B14F-4D97-AF65-F5344CB8AC3E}">
        <p14:creationId xmlns:p14="http://schemas.microsoft.com/office/powerpoint/2010/main" val="23608741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5800" y="641837"/>
            <a:ext cx="8845062" cy="5899639"/>
          </a:xfrm>
        </p:spPr>
        <p:txBody>
          <a:bodyPr/>
          <a:lstStyle/>
          <a:p>
            <a:pPr marL="0" indent="0">
              <a:buNone/>
            </a:pPr>
            <a:r>
              <a:rPr lang="fr-FR" dirty="0"/>
              <a:t>Force est de constater, cependant, que la plus grande liberté conférée aux organes statutaires des entreprises publiques par la réforme du portefeuille sus-évoquée pour implémenter la bonne gouvernance au sein de celles-ci est quelque peu contrariée par le statut et le comportement de certaines parties prenantes externes au nombre desquelles, notamment :</a:t>
            </a:r>
            <a:endParaRPr lang="en-US" dirty="0"/>
          </a:p>
          <a:p>
            <a:pPr lvl="0"/>
            <a:r>
              <a:rPr lang="fr-FR" dirty="0"/>
              <a:t>Les dispositions de la Loi sur la passation des marchés publics qui handicapent la célérité des opérations des entreprises publiques concernées, notamment pour leurs approvisionnements, rendant ces dernières moins compétitives ;</a:t>
            </a:r>
            <a:endParaRPr lang="en-US" dirty="0"/>
          </a:p>
          <a:p>
            <a:pPr lvl="0"/>
            <a:r>
              <a:rPr lang="fr-FR" dirty="0"/>
              <a:t>Les incohérences de certaines législations fiscales et douanières qui entrainent la surchauffe des coûts opérationnels des entreprises publiques ;</a:t>
            </a:r>
            <a:endParaRPr lang="en-US" dirty="0"/>
          </a:p>
          <a:p>
            <a:pPr lvl="0"/>
            <a:r>
              <a:rPr lang="fr-FR" dirty="0"/>
              <a:t>Les contrôles intempestifs et permanents de certains organes étatiques, établissant ces derniers en </a:t>
            </a:r>
            <a:r>
              <a:rPr lang="fr-FR" dirty="0" err="1"/>
              <a:t>cogestionnaires</a:t>
            </a:r>
            <a:r>
              <a:rPr lang="fr-FR" dirty="0"/>
              <a:t> de fait ;</a:t>
            </a:r>
            <a:endParaRPr lang="en-US" dirty="0"/>
          </a:p>
          <a:p>
            <a:pPr lvl="0"/>
            <a:r>
              <a:rPr lang="fr-FR" dirty="0"/>
              <a:t>La lourdeur des conventions collectives d’entreprises et la rigidité du Code du travail qui opèrent contre la flexibilité de gestion des ressources humaines, entrainant des dysfonctionnements dans ce domaine. </a:t>
            </a:r>
            <a:endParaRPr lang="en-US" dirty="0"/>
          </a:p>
          <a:p>
            <a:pPr marL="0" indent="0">
              <a:buNone/>
            </a:pPr>
            <a:endParaRPr lang="en-US" dirty="0"/>
          </a:p>
        </p:txBody>
      </p:sp>
    </p:spTree>
    <p:extLst>
      <p:ext uri="{BB962C8B-B14F-4D97-AF65-F5344CB8AC3E}">
        <p14:creationId xmlns:p14="http://schemas.microsoft.com/office/powerpoint/2010/main" val="12930763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1838" y="140677"/>
            <a:ext cx="8632164" cy="6400800"/>
          </a:xfrm>
        </p:spPr>
        <p:txBody>
          <a:bodyPr/>
          <a:lstStyle/>
          <a:p>
            <a:pPr marL="0" lvl="0" indent="0">
              <a:buNone/>
            </a:pPr>
            <a:r>
              <a:rPr lang="fr-FR" b="1" dirty="0" smtClean="0"/>
              <a:t>	</a:t>
            </a:r>
            <a:r>
              <a:rPr lang="fr-FR" sz="2000" b="1" dirty="0" smtClean="0"/>
              <a:t>IV. CONCLUSION</a:t>
            </a:r>
            <a:endParaRPr lang="en-US" sz="2000" dirty="0"/>
          </a:p>
          <a:p>
            <a:endParaRPr lang="fr-FR" sz="2000" b="1" i="1" dirty="0" smtClean="0"/>
          </a:p>
          <a:p>
            <a:r>
              <a:rPr lang="fr-FR" b="1" i="1" dirty="0" smtClean="0"/>
              <a:t>Honorables</a:t>
            </a:r>
            <a:r>
              <a:rPr lang="fr-FR" b="1" i="1" dirty="0"/>
              <a:t>, Excellences,</a:t>
            </a:r>
            <a:endParaRPr lang="en-US" dirty="0"/>
          </a:p>
          <a:p>
            <a:r>
              <a:rPr lang="fr-FR" b="1" i="1" dirty="0"/>
              <a:t>Mesdames et Messieurs, en vos titres et qualités respectifs  </a:t>
            </a:r>
            <a:endParaRPr lang="en-US" dirty="0"/>
          </a:p>
          <a:p>
            <a:pPr marL="0" indent="0">
              <a:buNone/>
            </a:pPr>
            <a:r>
              <a:rPr lang="fr-FR" dirty="0"/>
              <a:t> </a:t>
            </a:r>
            <a:endParaRPr lang="en-US" dirty="0"/>
          </a:p>
          <a:p>
            <a:pPr marL="0" indent="0">
              <a:buNone/>
            </a:pPr>
            <a:r>
              <a:rPr lang="fr-FR" dirty="0"/>
              <a:t>En conclusion, la gouvernance des entreprises publiques en RDC, telle que voulue par le législateur, rentre dans le cadre de la réforme de ces entreprises.  </a:t>
            </a:r>
            <a:endParaRPr lang="en-US" dirty="0"/>
          </a:p>
          <a:p>
            <a:pPr marL="0" indent="0">
              <a:buNone/>
            </a:pPr>
            <a:r>
              <a:rPr lang="fr-FR" dirty="0"/>
              <a:t>L’entreprise publique est soumise au droit commun et n’est plus le prolongement de l’Etat. Elle est désormais la seule maîtresse de son destin, sous l’œil vigilant du Ministère du Portefeuille à travers le Conseil Supérieur du Portefeuille et des organes pérennes de contrôle de l’Etat. </a:t>
            </a:r>
            <a:endParaRPr lang="en-US" dirty="0"/>
          </a:p>
          <a:p>
            <a:pPr marL="0" indent="0">
              <a:buNone/>
            </a:pPr>
            <a:r>
              <a:rPr lang="fr-FR" dirty="0"/>
              <a:t>Cela implique la fin du régime de tutelle et la responsabilisation des organes sociaux. </a:t>
            </a:r>
            <a:endParaRPr lang="en-US" dirty="0"/>
          </a:p>
          <a:p>
            <a:pPr marL="0" indent="0">
              <a:buNone/>
            </a:pPr>
            <a:r>
              <a:rPr lang="fr-FR" dirty="0"/>
              <a:t>Au regard de ce qui précède, je peux affirmer que le cadre juridique et institutionnel modernisé a amélioré sensiblement la gouvernance des entreprises publiques de la République Démocratique du Congo, en ce que : </a:t>
            </a:r>
            <a:endParaRPr lang="en-US" dirty="0"/>
          </a:p>
          <a:p>
            <a:pPr marL="0" indent="0">
              <a:buNone/>
            </a:pPr>
            <a:endParaRPr lang="en-US" dirty="0"/>
          </a:p>
        </p:txBody>
      </p:sp>
    </p:spTree>
    <p:extLst>
      <p:ext uri="{BB962C8B-B14F-4D97-AF65-F5344CB8AC3E}">
        <p14:creationId xmlns:p14="http://schemas.microsoft.com/office/powerpoint/2010/main" val="13444544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0485" y="140677"/>
            <a:ext cx="8913517" cy="6400800"/>
          </a:xfrm>
        </p:spPr>
        <p:txBody>
          <a:bodyPr/>
          <a:lstStyle/>
          <a:p>
            <a:pPr lvl="0" fontAlgn="base">
              <a:buFont typeface="+mj-lt"/>
              <a:buAutoNum type="alphaLcParenR"/>
            </a:pPr>
            <a:r>
              <a:rPr lang="fr-FR" dirty="0"/>
              <a:t>La modernisation du cadre juridique et institutionnel a conduit à l’assainissement du Portefeuille de l’Etat et à l’amélioration de son organisation ; </a:t>
            </a:r>
            <a:endParaRPr lang="en-US" dirty="0"/>
          </a:p>
          <a:p>
            <a:pPr lvl="0" fontAlgn="base">
              <a:buFont typeface="+mj-lt"/>
              <a:buAutoNum type="alphaLcParenR"/>
            </a:pPr>
            <a:r>
              <a:rPr lang="fr-FR" dirty="0"/>
              <a:t>Les relations entre les organes de gestion des entreprises publiques sont régies par leurs statuts sociaux ; </a:t>
            </a:r>
            <a:endParaRPr lang="en-US" dirty="0"/>
          </a:p>
          <a:p>
            <a:pPr lvl="0" fontAlgn="base">
              <a:buFont typeface="+mj-lt"/>
              <a:buAutoNum type="alphaLcParenR"/>
            </a:pPr>
            <a:r>
              <a:rPr lang="fr-FR" dirty="0"/>
              <a:t>Les immixtions des ministères sectoriels dans la gestion n’existent quasiment plus ; </a:t>
            </a:r>
            <a:endParaRPr lang="en-US" dirty="0"/>
          </a:p>
          <a:p>
            <a:pPr lvl="0" fontAlgn="base">
              <a:buFont typeface="+mj-lt"/>
              <a:buAutoNum type="alphaLcParenR"/>
            </a:pPr>
            <a:r>
              <a:rPr lang="fr-FR" dirty="0"/>
              <a:t>Les entreprises publiques ont adopté des chartes de gouvernance d’entreprise qui s’inspirent de meilleures pratiques ; </a:t>
            </a:r>
            <a:endParaRPr lang="en-US" dirty="0"/>
          </a:p>
          <a:p>
            <a:pPr lvl="0" fontAlgn="base">
              <a:buFont typeface="+mj-lt"/>
              <a:buAutoNum type="alphaLcParenR"/>
            </a:pPr>
            <a:r>
              <a:rPr lang="fr-FR" dirty="0"/>
              <a:t>Les relations entre l’Etat actionnaire et ses mandataires dans les entreprises publiques sont régies par les contrats-mandats signés entre le Ministre du Portefeuille, agissant au nom de l’Etat actionnaire, et chaque mandataire actif ; contrat prévoyant des primes de performance ou des sanctions en cas de faute ;</a:t>
            </a:r>
            <a:endParaRPr lang="en-US" dirty="0"/>
          </a:p>
          <a:p>
            <a:pPr lvl="0" fontAlgn="base">
              <a:buFont typeface="+mj-lt"/>
              <a:buAutoNum type="alphaLcParenR"/>
            </a:pPr>
            <a:r>
              <a:rPr lang="fr-FR" dirty="0"/>
              <a:t>La redevabilité des mandataires est assurée (i) par les rapports d’activités, (ii) par les états financiers annuels et (iii) les rapports du Commissaire aux comptes (et des auditeurs externes) ; </a:t>
            </a:r>
            <a:endParaRPr lang="en-US" dirty="0"/>
          </a:p>
          <a:p>
            <a:pPr lvl="0" fontAlgn="base">
              <a:buFont typeface="+mj-lt"/>
              <a:buAutoNum type="alphaLcParenR"/>
            </a:pPr>
            <a:r>
              <a:rPr lang="fr-FR" dirty="0"/>
              <a:t>La signature progressivement, des contrats de performance entre l’Etat et les entreprises publiques.   </a:t>
            </a:r>
            <a:endParaRPr lang="en-US" dirty="0"/>
          </a:p>
          <a:p>
            <a:endParaRPr lang="en-US" dirty="0"/>
          </a:p>
        </p:txBody>
      </p:sp>
    </p:spTree>
    <p:extLst>
      <p:ext uri="{BB962C8B-B14F-4D97-AF65-F5344CB8AC3E}">
        <p14:creationId xmlns:p14="http://schemas.microsoft.com/office/powerpoint/2010/main" val="6936497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6669" y="290146"/>
            <a:ext cx="9223131" cy="6233746"/>
          </a:xfrm>
        </p:spPr>
        <p:txBody>
          <a:bodyPr>
            <a:normAutofit fontScale="92500" lnSpcReduction="20000"/>
          </a:bodyPr>
          <a:lstStyle/>
          <a:p>
            <a:pPr marL="0" indent="0">
              <a:buNone/>
            </a:pPr>
            <a:r>
              <a:rPr lang="fr-FR" dirty="0"/>
              <a:t>Je dois tout de même reconnaitre que, malgré ce cadre juridique et institutionnel modernisé, dans la pratique, il s’observe encore des tendances lourdes principalement dues à la lenteur au changement qui anime plusieurs parties prenantes, pour ne pas parler de la résistance à la réforme.  </a:t>
            </a:r>
            <a:endParaRPr lang="en-US" dirty="0"/>
          </a:p>
          <a:p>
            <a:pPr marL="0" indent="0">
              <a:buNone/>
            </a:pPr>
            <a:r>
              <a:rPr lang="fr-FR" dirty="0"/>
              <a:t>Des efforts sont toutefois entrepris, à travers notamment des actions de communication, pour asseoir une véritable gestion de type privé axé sur le résultat, ainsi qu’une culture d’entreprise au sein de chaque entreprise publique. </a:t>
            </a:r>
            <a:endParaRPr lang="fr-FR" dirty="0" smtClean="0"/>
          </a:p>
          <a:p>
            <a:endParaRPr lang="fr-FR" dirty="0"/>
          </a:p>
          <a:p>
            <a:pPr marL="0" indent="0">
              <a:buNone/>
            </a:pPr>
            <a:r>
              <a:rPr lang="fr-FR" dirty="0"/>
              <a:t>Concomitamment, des efforts vont aussi dans le sens de la recapitalisation de ces entreprises, vu l’état général préoccupant de leurs outils de production et de leurs finances. </a:t>
            </a:r>
            <a:endParaRPr lang="en-US" dirty="0"/>
          </a:p>
          <a:p>
            <a:pPr marL="0" indent="0">
              <a:buNone/>
            </a:pPr>
            <a:r>
              <a:rPr lang="fr-FR" dirty="0"/>
              <a:t>Je crois que sans investissement dans l’outil de production, la bonne gouvernance restera un slogan creux. C’est pourquoi, la phase ultime de la réforme dans laquelle nous sommes engagés actuellement, consiste en la restructuration de chaque entreprise publique, chacune selon son cas. </a:t>
            </a:r>
            <a:endParaRPr lang="en-US" dirty="0"/>
          </a:p>
          <a:p>
            <a:pPr marL="0" indent="0">
              <a:buNone/>
            </a:pPr>
            <a:r>
              <a:rPr lang="fr-FR" dirty="0"/>
              <a:t>Je vous remercie de votre aimable attention.  </a:t>
            </a:r>
            <a:endParaRPr lang="en-US" dirty="0"/>
          </a:p>
          <a:p>
            <a:pPr marL="0" indent="0">
              <a:buNone/>
            </a:pPr>
            <a:r>
              <a:rPr lang="fr-FR" dirty="0"/>
              <a:t> </a:t>
            </a:r>
            <a:endParaRPr lang="en-US" dirty="0"/>
          </a:p>
          <a:p>
            <a:pPr marL="0" indent="0">
              <a:buNone/>
            </a:pPr>
            <a:r>
              <a:rPr lang="fr-FR" dirty="0"/>
              <a:t>Fait à Brazzaville, le 13 février 2024.</a:t>
            </a:r>
            <a:endParaRPr lang="en-US" dirty="0"/>
          </a:p>
          <a:p>
            <a:pPr marL="0" indent="0">
              <a:buNone/>
            </a:pPr>
            <a:r>
              <a:rPr lang="fr-FR" dirty="0"/>
              <a:t>                                                          </a:t>
            </a:r>
            <a:endParaRPr lang="en-US" dirty="0"/>
          </a:p>
          <a:p>
            <a:pPr marL="0" indent="0">
              <a:buNone/>
            </a:pPr>
            <a:r>
              <a:rPr lang="fr-FR" b="1" dirty="0"/>
              <a:t>                           LE MINISTRE D’ETAT </a:t>
            </a:r>
            <a:endParaRPr lang="en-US" dirty="0"/>
          </a:p>
          <a:p>
            <a:pPr marL="0" indent="0">
              <a:buNone/>
            </a:pPr>
            <a:r>
              <a:rPr lang="fr-FR" b="1" dirty="0"/>
              <a:t>                          MINISTRE DU PORTEFEUILLE  </a:t>
            </a:r>
            <a:endParaRPr lang="en-US" dirty="0"/>
          </a:p>
          <a:p>
            <a:pPr marL="0" indent="0">
              <a:buNone/>
            </a:pPr>
            <a:r>
              <a:rPr lang="fr-FR" b="1" dirty="0"/>
              <a:t> </a:t>
            </a:r>
            <a:endParaRPr lang="en-US" dirty="0"/>
          </a:p>
          <a:p>
            <a:pPr marL="0" indent="0">
              <a:buNone/>
            </a:pPr>
            <a:r>
              <a:rPr lang="fr-FR" b="1" dirty="0"/>
              <a:t>                              ADELE KAYINDA MAHINA </a:t>
            </a:r>
            <a:endParaRPr lang="en-US" dirty="0"/>
          </a:p>
          <a:p>
            <a:endParaRPr lang="en-US" dirty="0"/>
          </a:p>
        </p:txBody>
      </p:sp>
    </p:spTree>
    <p:extLst>
      <p:ext uri="{BB962C8B-B14F-4D97-AF65-F5344CB8AC3E}">
        <p14:creationId xmlns:p14="http://schemas.microsoft.com/office/powerpoint/2010/main" val="21273500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0485" y="140677"/>
            <a:ext cx="8913517" cy="6400800"/>
          </a:xfrm>
        </p:spPr>
        <p:txBody>
          <a:bodyPr/>
          <a:lstStyle/>
          <a:p>
            <a:endParaRPr lang="en-US" dirty="0"/>
          </a:p>
        </p:txBody>
      </p:sp>
    </p:spTree>
    <p:extLst>
      <p:ext uri="{BB962C8B-B14F-4D97-AF65-F5344CB8AC3E}">
        <p14:creationId xmlns:p14="http://schemas.microsoft.com/office/powerpoint/2010/main" val="20651998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0485" y="140677"/>
            <a:ext cx="8913517" cy="6400800"/>
          </a:xfrm>
        </p:spPr>
        <p:txBody>
          <a:bodyPr/>
          <a:lstStyle/>
          <a:p>
            <a:endParaRPr lang="en-US" dirty="0"/>
          </a:p>
        </p:txBody>
      </p:sp>
    </p:spTree>
    <p:extLst>
      <p:ext uri="{BB962C8B-B14F-4D97-AF65-F5344CB8AC3E}">
        <p14:creationId xmlns:p14="http://schemas.microsoft.com/office/powerpoint/2010/main" val="16050579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0485" y="140677"/>
            <a:ext cx="8913517" cy="6400800"/>
          </a:xfrm>
        </p:spPr>
        <p:txBody>
          <a:bodyPr/>
          <a:lstStyle/>
          <a:p>
            <a:endParaRPr lang="en-US" dirty="0"/>
          </a:p>
        </p:txBody>
      </p:sp>
    </p:spTree>
    <p:extLst>
      <p:ext uri="{BB962C8B-B14F-4D97-AF65-F5344CB8AC3E}">
        <p14:creationId xmlns:p14="http://schemas.microsoft.com/office/powerpoint/2010/main" val="3692264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74785" y="448408"/>
            <a:ext cx="8880230" cy="5952392"/>
          </a:xfrm>
        </p:spPr>
        <p:txBody>
          <a:bodyPr>
            <a:noAutofit/>
          </a:bodyPr>
          <a:lstStyle/>
          <a:p>
            <a:pPr marL="0" indent="0" algn="just">
              <a:buNone/>
            </a:pPr>
            <a:r>
              <a:rPr lang="fr-FR" sz="2000" dirty="0">
                <a:solidFill>
                  <a:schemeClr val="tx1">
                    <a:lumMod val="95000"/>
                    <a:lumOff val="5000"/>
                  </a:schemeClr>
                </a:solidFill>
              </a:rPr>
              <a:t>Les principes de bonne gouvernance sont une bonne base de réflexion pour la participation des cadres en matière de prise de décisions, directement ou par l’intermédiaire de structures qui représentent leurs intérêts. </a:t>
            </a:r>
            <a:endParaRPr lang="en-US" sz="2000" dirty="0">
              <a:solidFill>
                <a:schemeClr val="tx1">
                  <a:lumMod val="95000"/>
                  <a:lumOff val="5000"/>
                </a:schemeClr>
              </a:solidFill>
            </a:endParaRPr>
          </a:p>
          <a:p>
            <a:pPr marL="0" indent="0" algn="just">
              <a:buNone/>
            </a:pPr>
            <a:r>
              <a:rPr lang="fr-FR" sz="2000" dirty="0">
                <a:solidFill>
                  <a:schemeClr val="tx1">
                    <a:lumMod val="95000"/>
                    <a:lumOff val="5000"/>
                  </a:schemeClr>
                </a:solidFill>
              </a:rPr>
              <a:t> </a:t>
            </a:r>
            <a:endParaRPr lang="en-US" sz="2000" dirty="0">
              <a:solidFill>
                <a:schemeClr val="tx1">
                  <a:lumMod val="95000"/>
                  <a:lumOff val="5000"/>
                </a:schemeClr>
              </a:solidFill>
            </a:endParaRPr>
          </a:p>
          <a:p>
            <a:pPr marL="0" indent="0" algn="just">
              <a:buNone/>
            </a:pPr>
            <a:r>
              <a:rPr lang="fr-FR" sz="2000" dirty="0">
                <a:solidFill>
                  <a:schemeClr val="tx1">
                    <a:lumMod val="95000"/>
                    <a:lumOff val="5000"/>
                  </a:schemeClr>
                </a:solidFill>
              </a:rPr>
              <a:t>Les présents principes doivent être considérés comme un complément aux règles contenues dans les statuts dont ils s’inspirent et avec lesquelles ils sont entièrement compatibles. </a:t>
            </a:r>
            <a:endParaRPr lang="en-US" sz="2000" dirty="0">
              <a:solidFill>
                <a:schemeClr val="tx1">
                  <a:lumMod val="95000"/>
                  <a:lumOff val="5000"/>
                </a:schemeClr>
              </a:solidFill>
            </a:endParaRPr>
          </a:p>
          <a:p>
            <a:pPr marL="0" indent="0" algn="just">
              <a:buNone/>
            </a:pPr>
            <a:r>
              <a:rPr lang="fr-FR" sz="2000" dirty="0">
                <a:solidFill>
                  <a:schemeClr val="tx1">
                    <a:lumMod val="95000"/>
                    <a:lumOff val="5000"/>
                  </a:schemeClr>
                </a:solidFill>
              </a:rPr>
              <a:t> </a:t>
            </a:r>
            <a:endParaRPr lang="en-US" sz="2000" dirty="0">
              <a:solidFill>
                <a:schemeClr val="tx1">
                  <a:lumMod val="95000"/>
                  <a:lumOff val="5000"/>
                </a:schemeClr>
              </a:solidFill>
            </a:endParaRPr>
          </a:p>
          <a:p>
            <a:pPr marL="0" indent="0" algn="just">
              <a:buNone/>
            </a:pPr>
            <a:r>
              <a:rPr lang="fr-FR" sz="2000" dirty="0">
                <a:solidFill>
                  <a:schemeClr val="tx1">
                    <a:lumMod val="95000"/>
                    <a:lumOff val="5000"/>
                  </a:schemeClr>
                </a:solidFill>
              </a:rPr>
              <a:t>Mon exposé est organisé en deux volets qui s’articulent comme suit : </a:t>
            </a:r>
            <a:r>
              <a:rPr lang="fr-FR" sz="2000" dirty="0" smtClean="0">
                <a:solidFill>
                  <a:schemeClr val="tx1">
                    <a:lumMod val="95000"/>
                    <a:lumOff val="5000"/>
                  </a:schemeClr>
                </a:solidFill>
              </a:rPr>
              <a:t/>
            </a:r>
            <a:br>
              <a:rPr lang="fr-FR" sz="2000" dirty="0" smtClean="0">
                <a:solidFill>
                  <a:schemeClr val="tx1">
                    <a:lumMod val="95000"/>
                    <a:lumOff val="5000"/>
                  </a:schemeClr>
                </a:solidFill>
              </a:rPr>
            </a:br>
            <a:r>
              <a:rPr lang="fr-FR" sz="2000" dirty="0" smtClean="0">
                <a:solidFill>
                  <a:schemeClr val="tx1">
                    <a:lumMod val="95000"/>
                    <a:lumOff val="5000"/>
                  </a:schemeClr>
                </a:solidFill>
              </a:rPr>
              <a:t>(</a:t>
            </a:r>
            <a:r>
              <a:rPr lang="fr-FR" sz="2000" dirty="0">
                <a:solidFill>
                  <a:schemeClr val="tx1">
                    <a:lumMod val="95000"/>
                    <a:lumOff val="5000"/>
                  </a:schemeClr>
                </a:solidFill>
              </a:rPr>
              <a:t>i) Évolution du cadre légal, réglementaire et institutionnel de gouvernance des entreprises publiques en République Démocratique du Congo et </a:t>
            </a:r>
            <a:r>
              <a:rPr lang="fr-FR" sz="2000" dirty="0" smtClean="0">
                <a:solidFill>
                  <a:schemeClr val="tx1">
                    <a:lumMod val="95000"/>
                    <a:lumOff val="5000"/>
                  </a:schemeClr>
                </a:solidFill>
              </a:rPr>
              <a:t/>
            </a:r>
            <a:br>
              <a:rPr lang="fr-FR" sz="2000" dirty="0" smtClean="0">
                <a:solidFill>
                  <a:schemeClr val="tx1">
                    <a:lumMod val="95000"/>
                    <a:lumOff val="5000"/>
                  </a:schemeClr>
                </a:solidFill>
              </a:rPr>
            </a:br>
            <a:r>
              <a:rPr lang="fr-FR" sz="2000" dirty="0" smtClean="0">
                <a:solidFill>
                  <a:schemeClr val="tx1">
                    <a:lumMod val="95000"/>
                    <a:lumOff val="5000"/>
                  </a:schemeClr>
                </a:solidFill>
              </a:rPr>
              <a:t>(</a:t>
            </a:r>
            <a:r>
              <a:rPr lang="fr-FR" sz="2000" dirty="0">
                <a:solidFill>
                  <a:schemeClr val="tx1">
                    <a:lumMod val="95000"/>
                    <a:lumOff val="5000"/>
                  </a:schemeClr>
                </a:solidFill>
              </a:rPr>
              <a:t>ii) Réforme du portefeuille de l’État engagée en 2008 comme stratégie de modernisation de la gouvernance desdites entreprises.</a:t>
            </a:r>
            <a:endParaRPr lang="en-US" sz="2000" dirty="0">
              <a:solidFill>
                <a:schemeClr val="tx1">
                  <a:lumMod val="95000"/>
                  <a:lumOff val="5000"/>
                </a:schemeClr>
              </a:solidFill>
            </a:endParaRPr>
          </a:p>
          <a:p>
            <a:pPr marL="0" indent="0">
              <a:buNone/>
            </a:pPr>
            <a:r>
              <a:rPr lang="fr-FR" dirty="0"/>
              <a:t> </a:t>
            </a:r>
            <a:endParaRPr lang="en-US" dirty="0"/>
          </a:p>
          <a:p>
            <a:pPr marL="0" indent="0" algn="just">
              <a:buNone/>
            </a:pPr>
            <a:endParaRPr lang="en-US" sz="2200" dirty="0"/>
          </a:p>
        </p:txBody>
      </p:sp>
    </p:spTree>
    <p:extLst>
      <p:ext uri="{BB962C8B-B14F-4D97-AF65-F5344CB8AC3E}">
        <p14:creationId xmlns:p14="http://schemas.microsoft.com/office/powerpoint/2010/main" val="3783000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83904" y="298939"/>
            <a:ext cx="8596668" cy="5978770"/>
          </a:xfrm>
        </p:spPr>
        <p:txBody>
          <a:bodyPr/>
          <a:lstStyle/>
          <a:p>
            <a:pPr marL="0" lvl="0" indent="0" algn="ctr">
              <a:buNone/>
            </a:pPr>
            <a:r>
              <a:rPr lang="fr-FR" b="1" dirty="0" smtClean="0">
                <a:solidFill>
                  <a:schemeClr val="tx1">
                    <a:lumMod val="95000"/>
                    <a:lumOff val="5000"/>
                  </a:schemeClr>
                </a:solidFill>
              </a:rPr>
              <a:t>I. 	DE </a:t>
            </a:r>
            <a:r>
              <a:rPr lang="fr-FR" b="1" dirty="0">
                <a:solidFill>
                  <a:schemeClr val="tx1">
                    <a:lumMod val="95000"/>
                    <a:lumOff val="5000"/>
                  </a:schemeClr>
                </a:solidFill>
              </a:rPr>
              <a:t>L’EVOLUTION DU CADRE LEGAL, REGLEMENTAIRE ET INSTITUTIONNEL </a:t>
            </a:r>
            <a:r>
              <a:rPr lang="fr-FR" b="1" dirty="0" smtClean="0">
                <a:solidFill>
                  <a:schemeClr val="tx1">
                    <a:lumMod val="95000"/>
                    <a:lumOff val="5000"/>
                  </a:schemeClr>
                </a:solidFill>
              </a:rPr>
              <a:t>DE GOUVERNANCE DES ENTREPRISES PUBLIQUES EN REPUBLIQUE DEMOCRATIQUE DU CONGO : EVALUATION A L’AUNE DES FONDEMENTS </a:t>
            </a:r>
            <a:br>
              <a:rPr lang="fr-FR" b="1" dirty="0" smtClean="0">
                <a:solidFill>
                  <a:schemeClr val="tx1">
                    <a:lumMod val="95000"/>
                    <a:lumOff val="5000"/>
                  </a:schemeClr>
                </a:solidFill>
              </a:rPr>
            </a:br>
            <a:r>
              <a:rPr lang="fr-FR" b="1" dirty="0" smtClean="0">
                <a:solidFill>
                  <a:schemeClr val="tx1">
                    <a:lumMod val="95000"/>
                    <a:lumOff val="5000"/>
                  </a:schemeClr>
                </a:solidFill>
              </a:rPr>
              <a:t>DE LA BONNE GOUVERNANCE.</a:t>
            </a:r>
            <a:endParaRPr lang="en-US" dirty="0">
              <a:solidFill>
                <a:schemeClr val="tx1">
                  <a:lumMod val="95000"/>
                  <a:lumOff val="5000"/>
                </a:schemeClr>
              </a:solidFill>
            </a:endParaRPr>
          </a:p>
          <a:p>
            <a:pPr marL="0" indent="0">
              <a:buNone/>
            </a:pPr>
            <a:r>
              <a:rPr lang="fr-FR" b="1" dirty="0"/>
              <a:t> </a:t>
            </a:r>
            <a:endParaRPr lang="en-US" dirty="0"/>
          </a:p>
          <a:p>
            <a:pPr marL="0" indent="0" algn="just">
              <a:buNone/>
            </a:pPr>
            <a:r>
              <a:rPr lang="fr-FR" sz="2000" dirty="0"/>
              <a:t>Sans devoir refaire l’histoire du portefeuille de l’Etat en République Démocratique du Congo, l’on ne peut cependant évoquer l’évolution de la gouvernance des entreprises publiques sans faire le lien avec l’évolution du cadre légal, règlementaire et institutionnel ayant régi ou qui régit l’organisation et le fonctionnement dudit portefeuille. </a:t>
            </a:r>
            <a:endParaRPr lang="fr-FR" sz="2000" dirty="0" smtClean="0"/>
          </a:p>
          <a:p>
            <a:pPr marL="0" indent="0" algn="just">
              <a:buNone/>
            </a:pPr>
            <a:endParaRPr lang="en-US" sz="1200" dirty="0"/>
          </a:p>
          <a:p>
            <a:pPr marL="0" indent="0" algn="just">
              <a:buNone/>
            </a:pPr>
            <a:r>
              <a:rPr lang="fr-FR" sz="2000" dirty="0"/>
              <a:t>La première observation qui mérite d’être relevée à ce sujet, c’est le fait que le portefeuille d’entreprises revenant à l’Etat congolais au lendemain de l’Indépendance en 1960 n’était pas organisé. C’est l’une des conséquences néfastes provoquées par les conditions ayant prévalu à l’accession de notre pays à l’indépendance et aux troubles qui ont émaillé les premières années de souveraineté internationale de la RD Congo</a:t>
            </a:r>
            <a:r>
              <a:rPr lang="fr-FR" dirty="0"/>
              <a:t>. </a:t>
            </a:r>
            <a:endParaRPr lang="en-US" dirty="0"/>
          </a:p>
          <a:p>
            <a:pPr marL="0" indent="0">
              <a:buNone/>
            </a:pPr>
            <a:endParaRPr lang="en-US" dirty="0"/>
          </a:p>
        </p:txBody>
      </p:sp>
    </p:spTree>
    <p:extLst>
      <p:ext uri="{BB962C8B-B14F-4D97-AF65-F5344CB8AC3E}">
        <p14:creationId xmlns:p14="http://schemas.microsoft.com/office/powerpoint/2010/main" val="1861684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82841" y="931986"/>
            <a:ext cx="8791981" cy="5760008"/>
          </a:xfrm>
        </p:spPr>
        <p:txBody>
          <a:bodyPr/>
          <a:lstStyle/>
          <a:p>
            <a:pPr marL="0" indent="0" algn="just">
              <a:buNone/>
            </a:pPr>
            <a:r>
              <a:rPr lang="fr-FR" sz="2000" dirty="0"/>
              <a:t>Les quelques participations ramenées au pays par le Premier Ministre de l’époque, Moïse TSHOMBE en 1964, n’étaient régies par aucun texte législatif. Le cadre légal de leur gestion demeurait l’Arrêté Royal du Roi Souverain Léopold II du 27 février 1886 sur les sociétés commerciales. C’est ce même texte législatif de février 1886 du Roi Léopold II qui a continué à régir toutes les sociétés établies en République Démocratique du Congo après son indépendance et les questions de gouvernance dans le sens actuel n’étaient pas à l’ordre du jour à cette époque</a:t>
            </a:r>
            <a:r>
              <a:rPr lang="fr-FR" sz="2000" dirty="0" smtClean="0"/>
              <a:t>.</a:t>
            </a:r>
          </a:p>
          <a:p>
            <a:pPr marL="0" indent="0" algn="just">
              <a:buNone/>
            </a:pPr>
            <a:endParaRPr lang="en-US" dirty="0"/>
          </a:p>
          <a:p>
            <a:pPr marL="0" indent="0" algn="just">
              <a:buNone/>
            </a:pPr>
            <a:r>
              <a:rPr lang="fr-FR" sz="2000" dirty="0"/>
              <a:t>Cette absence d’initiative de réformer le cadre légal, règlementaire et institutionnel de gestion des participations de l’Etat a perduré jusqu’en 2008, lorsqu’ont été promulguées les lois sur la réforme du portefeuille </a:t>
            </a:r>
            <a:r>
              <a:rPr lang="fr-FR" sz="2000" dirty="0" smtClean="0"/>
              <a:t/>
            </a:r>
            <a:br>
              <a:rPr lang="fr-FR" sz="2000" dirty="0" smtClean="0"/>
            </a:br>
            <a:r>
              <a:rPr lang="fr-FR" sz="2000" dirty="0" smtClean="0"/>
              <a:t>de </a:t>
            </a:r>
            <a:r>
              <a:rPr lang="fr-FR" sz="2000" dirty="0"/>
              <a:t>l’Etat du 07 juillet 2008.</a:t>
            </a:r>
            <a:endParaRPr lang="en-US" sz="2000" dirty="0"/>
          </a:p>
          <a:p>
            <a:pPr marL="0" indent="0">
              <a:buNone/>
            </a:pPr>
            <a:endParaRPr lang="en-US" dirty="0"/>
          </a:p>
        </p:txBody>
      </p:sp>
    </p:spTree>
    <p:extLst>
      <p:ext uri="{BB962C8B-B14F-4D97-AF65-F5344CB8AC3E}">
        <p14:creationId xmlns:p14="http://schemas.microsoft.com/office/powerpoint/2010/main" val="1560500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53915" y="650632"/>
            <a:ext cx="8948687" cy="6207368"/>
          </a:xfrm>
        </p:spPr>
        <p:txBody>
          <a:bodyPr>
            <a:normAutofit fontScale="92500" lnSpcReduction="20000"/>
          </a:bodyPr>
          <a:lstStyle/>
          <a:p>
            <a:pPr marL="0" indent="0" algn="just">
              <a:buNone/>
            </a:pPr>
            <a:r>
              <a:rPr lang="fr-FR" sz="2200" dirty="0"/>
              <a:t>Toutefois, il est bon de rappeler qu’en 1978, soucieux de combler le vide juridique qui caractérisait la gestion des entreprises publiques nées des différentes nationalisations opérées par l’Etat en 1967 (application de la Loi BAKAJIKA) et en 1973 (zaïrianisation), mais aussi celles créées par l’Etat en 1978, une Loi a été promulguée le 06 janvier 1978 portant dispositions générales applicables aux entreprises publiques.</a:t>
            </a:r>
            <a:endParaRPr lang="en-US" sz="2200" dirty="0"/>
          </a:p>
          <a:p>
            <a:pPr marL="0" indent="0" algn="just">
              <a:buNone/>
            </a:pPr>
            <a:r>
              <a:rPr lang="fr-FR" sz="2200" dirty="0"/>
              <a:t>Ainsi, il s’est observé que dans le même portefeuille de l’Etat, les entreprises publiques étaient régies par la Loi susmentionnée, tandis que les sociétés d’économie mixte et autres sociétés privées répondaient toujours aux prescrits du Décret Royal de février 1886.</a:t>
            </a:r>
            <a:endParaRPr lang="en-US" sz="2200" dirty="0"/>
          </a:p>
          <a:p>
            <a:pPr marL="0" indent="0" algn="just">
              <a:buNone/>
            </a:pPr>
            <a:r>
              <a:rPr lang="fr-FR" sz="2200" dirty="0"/>
              <a:t>En matière de gouvernance, l’on peut déplorer qu’aucune attention particulière n’ait été portée sur cette question qui renvoie à l’idée de performance que doit générer toute entreprise dans la réalisation de sa mission, notamment à travers la qualité des biens et services livrés à la communauté, la compétitivité concurrentielle et la pérennité de l’activité au bénéfice de toutes les parties prenantes. </a:t>
            </a:r>
            <a:endParaRPr lang="en-US" sz="2200" dirty="0"/>
          </a:p>
          <a:p>
            <a:pPr marL="0" indent="0" algn="just">
              <a:buNone/>
            </a:pPr>
            <a:r>
              <a:rPr lang="fr-FR" sz="2200" dirty="0"/>
              <a:t>Pire, la gestion des entreprises publiques sous l’empire de la Loi n°78-002 du 06 janvier 1978 portant dispositions générales leur applicables, n’a été ni transparente, ni éthique, encore moins intègre, marquée par une absence criante de planification stratégique, car il s’agit là de quelques caractéristiques essentielles de toute bonne gouvernance.</a:t>
            </a:r>
            <a:endParaRPr lang="en-US" sz="2200" dirty="0"/>
          </a:p>
          <a:p>
            <a:pPr marL="0" indent="0">
              <a:buNone/>
            </a:pPr>
            <a:endParaRPr lang="en-US" dirty="0"/>
          </a:p>
        </p:txBody>
      </p:sp>
    </p:spTree>
    <p:extLst>
      <p:ext uri="{BB962C8B-B14F-4D97-AF65-F5344CB8AC3E}">
        <p14:creationId xmlns:p14="http://schemas.microsoft.com/office/powerpoint/2010/main" val="2585801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27538" y="597878"/>
            <a:ext cx="8895933" cy="5820508"/>
          </a:xfrm>
        </p:spPr>
        <p:txBody>
          <a:bodyPr>
            <a:normAutofit/>
          </a:bodyPr>
          <a:lstStyle/>
          <a:p>
            <a:pPr marL="0" indent="0" algn="just">
              <a:buNone/>
            </a:pPr>
            <a:r>
              <a:rPr lang="fr-FR" sz="2000" dirty="0"/>
              <a:t>En effet, plusieurs dispositions de cette Loi cadre de 1978 sur les entreprises publiques étaient aux antipodes des prescrits de bonne gouvernance sus-évoquées, particulièrement celles relatives à la tutelle, qui était double, à savoir celle Administrative et Financière du Ministère du Portefeuille et, celle Technique, du Ministère sectoriel. A ce sujet, il n’est pas vain de relever les positions parfois contradictoires de ces deux tutelles sur certaines matières relevant pourtant de la gestion courante des entreprises concernées, les lourdeurs opérationnelles consécutives au régime d’autorisations préalables et d’approbation auxquelles elles étaient soumises, etc…</a:t>
            </a:r>
            <a:endParaRPr lang="en-US" sz="2000" dirty="0"/>
          </a:p>
          <a:p>
            <a:pPr marL="0" indent="0" algn="just">
              <a:buNone/>
            </a:pPr>
            <a:r>
              <a:rPr lang="fr-FR" sz="2000" dirty="0"/>
              <a:t>En conséquence, les entreprises publiques se sont effondrées progressivement en RD Congo, perdant de leur compétitivité, accumulant d’énormes dettes pour un niveau d’activités déclinant au fil des exercices comptables sanctionnés le plus souvent par des états financiers très peu fiables. D’ailleurs, faut-il le souligner, ces états financiers étaient audités et certifiés par des fonctionnaires de l’Inspection Générale des Finances </a:t>
            </a:r>
            <a:r>
              <a:rPr lang="fr-FR" sz="2000" dirty="0" smtClean="0"/>
              <a:t/>
            </a:r>
            <a:br>
              <a:rPr lang="fr-FR" sz="2000" dirty="0" smtClean="0"/>
            </a:br>
            <a:r>
              <a:rPr lang="fr-FR" sz="2000" dirty="0" smtClean="0"/>
              <a:t>et </a:t>
            </a:r>
            <a:r>
              <a:rPr lang="fr-FR" sz="2000" dirty="0"/>
              <a:t>du Conseil Permanent de la Comptabilité au Congo, tenant lieu </a:t>
            </a:r>
            <a:r>
              <a:rPr lang="fr-FR" sz="2000" dirty="0" smtClean="0"/>
              <a:t/>
            </a:r>
            <a:br>
              <a:rPr lang="fr-FR" sz="2000" dirty="0" smtClean="0"/>
            </a:br>
            <a:r>
              <a:rPr lang="fr-FR" sz="2000" dirty="0" smtClean="0"/>
              <a:t>de </a:t>
            </a:r>
            <a:r>
              <a:rPr lang="fr-FR" sz="2000" dirty="0"/>
              <a:t>Commissaires aux comptes, etc... </a:t>
            </a:r>
            <a:endParaRPr lang="en-US" sz="2000" dirty="0"/>
          </a:p>
          <a:p>
            <a:pPr algn="just"/>
            <a:endParaRPr lang="en-US" sz="2000" dirty="0"/>
          </a:p>
        </p:txBody>
      </p:sp>
    </p:spTree>
    <p:extLst>
      <p:ext uri="{BB962C8B-B14F-4D97-AF65-F5344CB8AC3E}">
        <p14:creationId xmlns:p14="http://schemas.microsoft.com/office/powerpoint/2010/main" val="2521279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64931" y="140677"/>
            <a:ext cx="8509071" cy="6400800"/>
          </a:xfrm>
        </p:spPr>
        <p:txBody>
          <a:bodyPr/>
          <a:lstStyle/>
          <a:p>
            <a:pPr marL="0" indent="0">
              <a:buNone/>
            </a:pPr>
            <a:r>
              <a:rPr lang="fr-FR" dirty="0"/>
              <a:t> </a:t>
            </a:r>
            <a:endParaRPr lang="en-US" dirty="0"/>
          </a:p>
          <a:p>
            <a:pPr marL="0" lvl="0" indent="0" algn="ctr">
              <a:buNone/>
            </a:pPr>
            <a:r>
              <a:rPr lang="fr-FR" sz="2000" b="1" dirty="0" smtClean="0"/>
              <a:t>II. LA </a:t>
            </a:r>
            <a:r>
              <a:rPr lang="fr-FR" sz="2000" b="1" dirty="0"/>
              <a:t>REFORME DU PORTEFEUILLE DE L’ETAT COMME STRATEGIE DE MODERNISATION DU CADRE JURIQUE ET INSTITUTIONNEL POUR LA BONNE GOUVERNANCE DES ENTREPRISES PUBLIQUES</a:t>
            </a:r>
            <a:endParaRPr lang="en-US" dirty="0"/>
          </a:p>
          <a:p>
            <a:pPr marL="0" indent="0">
              <a:buNone/>
            </a:pPr>
            <a:r>
              <a:rPr lang="fr-FR" b="1" dirty="0"/>
              <a:t> </a:t>
            </a:r>
            <a:endParaRPr lang="en-US" dirty="0"/>
          </a:p>
          <a:p>
            <a:pPr marL="0" indent="0" algn="just">
              <a:buNone/>
            </a:pPr>
            <a:r>
              <a:rPr lang="fr-FR" sz="2000" dirty="0"/>
              <a:t>C’est pour inverser cette mauvaise tendance que le Gouvernement </a:t>
            </a:r>
            <a:r>
              <a:rPr lang="fr-FR" sz="2000" dirty="0" smtClean="0"/>
              <a:t/>
            </a:r>
            <a:br>
              <a:rPr lang="fr-FR" sz="2000" dirty="0" smtClean="0"/>
            </a:br>
            <a:r>
              <a:rPr lang="fr-FR" sz="2000" dirty="0" smtClean="0"/>
              <a:t>a </a:t>
            </a:r>
            <a:r>
              <a:rPr lang="fr-FR" sz="2000" dirty="0"/>
              <a:t>lancé en juillet 2008 la réforme des entreprises publiques et du Portefeuille de l’Etat qui est marquée par la promulgation de quatre lois. </a:t>
            </a:r>
            <a:endParaRPr lang="en-US" sz="2000" dirty="0"/>
          </a:p>
          <a:p>
            <a:pPr marL="0" indent="0" algn="just">
              <a:buNone/>
            </a:pPr>
            <a:r>
              <a:rPr lang="fr-FR" sz="2000" dirty="0"/>
              <a:t>L’objectif poursuivi par cette réforme est celui de rendre les entreprises publiques plus compétitives, productrices de richesses et pourvoyeuses des emplois et contribuant efficacement au financement du budget </a:t>
            </a:r>
            <a:r>
              <a:rPr lang="fr-FR" sz="2000" dirty="0" smtClean="0"/>
              <a:t/>
            </a:r>
            <a:br>
              <a:rPr lang="fr-FR" sz="2000" dirty="0" smtClean="0"/>
            </a:br>
            <a:r>
              <a:rPr lang="fr-FR" sz="2000" dirty="0" smtClean="0"/>
              <a:t>de </a:t>
            </a:r>
            <a:r>
              <a:rPr lang="fr-FR" sz="2000" dirty="0"/>
              <a:t>l’Etat. </a:t>
            </a:r>
            <a:endParaRPr lang="en-US" sz="2000" dirty="0"/>
          </a:p>
          <a:p>
            <a:pPr marL="0" indent="0" algn="just">
              <a:buNone/>
            </a:pPr>
            <a:r>
              <a:rPr lang="fr-FR" sz="2000" dirty="0"/>
              <a:t>Dans le cadre de la réforme du portefeuille de l’Etat, les quatre lois promulguées par le Président de la République le 07 juillet 2008 </a:t>
            </a:r>
            <a:r>
              <a:rPr lang="fr-FR" sz="2000" dirty="0" smtClean="0"/>
              <a:t/>
            </a:r>
            <a:br>
              <a:rPr lang="fr-FR" sz="2000" dirty="0" smtClean="0"/>
            </a:br>
            <a:r>
              <a:rPr lang="fr-FR" sz="2000" dirty="0" smtClean="0"/>
              <a:t>et </a:t>
            </a:r>
            <a:r>
              <a:rPr lang="fr-FR" sz="2000" dirty="0"/>
              <a:t>qui constituent le cadre légal et institutionnel désormais applicable à la gouvernance des entreprises publiques, sont les suivantes :</a:t>
            </a:r>
            <a:endParaRPr lang="en-US" sz="2000" dirty="0"/>
          </a:p>
        </p:txBody>
      </p:sp>
    </p:spTree>
    <p:extLst>
      <p:ext uri="{BB962C8B-B14F-4D97-AF65-F5344CB8AC3E}">
        <p14:creationId xmlns:p14="http://schemas.microsoft.com/office/powerpoint/2010/main" val="3632471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654" y="501162"/>
            <a:ext cx="8686800" cy="5961184"/>
          </a:xfrm>
        </p:spPr>
        <p:txBody>
          <a:bodyPr>
            <a:normAutofit fontScale="85000" lnSpcReduction="20000"/>
          </a:bodyPr>
          <a:lstStyle/>
          <a:p>
            <a:pPr marL="0" indent="0">
              <a:buNone/>
            </a:pPr>
            <a:endParaRPr lang="en-US" sz="2200" dirty="0"/>
          </a:p>
          <a:p>
            <a:pPr marL="0" lvl="0" indent="0" algn="just">
              <a:buNone/>
            </a:pPr>
            <a:r>
              <a:rPr lang="fr-FR" sz="2200" dirty="0" smtClean="0"/>
              <a:t>(i). 	La </a:t>
            </a:r>
            <a:r>
              <a:rPr lang="fr-FR" sz="2200" dirty="0"/>
              <a:t>Loi n° 08/007 du 7 juillet 2008 portant dispositions générales </a:t>
            </a:r>
            <a:r>
              <a:rPr lang="fr-FR" sz="2200" dirty="0" smtClean="0"/>
              <a:t>	relatives </a:t>
            </a:r>
            <a:r>
              <a:rPr lang="fr-FR" sz="2200" dirty="0"/>
              <a:t>à la </a:t>
            </a:r>
            <a:r>
              <a:rPr lang="fr-FR" sz="2200" dirty="0" smtClean="0"/>
              <a:t>	transformation </a:t>
            </a:r>
            <a:r>
              <a:rPr lang="fr-FR" sz="2200" dirty="0"/>
              <a:t>des entreprises publiques, qui a permis </a:t>
            </a:r>
            <a:r>
              <a:rPr lang="fr-FR" sz="2200" dirty="0" smtClean="0"/>
              <a:t>	la </a:t>
            </a:r>
            <a:r>
              <a:rPr lang="fr-FR" sz="2200" dirty="0"/>
              <a:t>transformation des </a:t>
            </a:r>
            <a:r>
              <a:rPr lang="fr-FR" sz="2200" dirty="0" smtClean="0"/>
              <a:t>	entreprises </a:t>
            </a:r>
            <a:r>
              <a:rPr lang="fr-FR" sz="2200" dirty="0"/>
              <a:t>publiques selon le cas, en sociétés </a:t>
            </a:r>
            <a:r>
              <a:rPr lang="fr-FR" sz="2200" dirty="0" smtClean="0"/>
              <a:t>	commerciales</a:t>
            </a:r>
            <a:r>
              <a:rPr lang="fr-FR" sz="2200" dirty="0"/>
              <a:t>, établissements </a:t>
            </a:r>
            <a:r>
              <a:rPr lang="fr-FR" sz="2200" dirty="0" smtClean="0"/>
              <a:t>	publics </a:t>
            </a:r>
            <a:r>
              <a:rPr lang="fr-FR" sz="2200" dirty="0"/>
              <a:t>et services publics ;</a:t>
            </a:r>
            <a:endParaRPr lang="en-US" sz="2200" dirty="0"/>
          </a:p>
          <a:p>
            <a:pPr marL="0" indent="0" algn="just">
              <a:buNone/>
            </a:pPr>
            <a:r>
              <a:rPr lang="fr-FR" sz="2200" dirty="0"/>
              <a:t> </a:t>
            </a:r>
            <a:r>
              <a:rPr lang="fr-FR" sz="2200" dirty="0" smtClean="0"/>
              <a:t>(ii). La </a:t>
            </a:r>
            <a:r>
              <a:rPr lang="fr-FR" sz="2200" dirty="0"/>
              <a:t>Loi n° 08/008 du 7 juillet 2008 portant dispositions générales </a:t>
            </a:r>
            <a:r>
              <a:rPr lang="fr-FR" sz="2200" dirty="0" smtClean="0"/>
              <a:t>	relatives </a:t>
            </a:r>
            <a:r>
              <a:rPr lang="fr-FR" sz="2200" dirty="0"/>
              <a:t>au </a:t>
            </a:r>
            <a:r>
              <a:rPr lang="fr-FR" sz="2200" dirty="0" smtClean="0"/>
              <a:t>	désengagement </a:t>
            </a:r>
            <a:r>
              <a:rPr lang="fr-FR" sz="2200" dirty="0"/>
              <a:t>de l’Etat, qui permet et prévoit la </a:t>
            </a:r>
            <a:r>
              <a:rPr lang="fr-FR" sz="2200" dirty="0" smtClean="0"/>
              <a:t>	procédure </a:t>
            </a:r>
            <a:r>
              <a:rPr lang="fr-FR" sz="2200" dirty="0"/>
              <a:t>de </a:t>
            </a:r>
            <a:r>
              <a:rPr lang="fr-FR" sz="2200" dirty="0" smtClean="0"/>
              <a:t>	désengagement </a:t>
            </a:r>
            <a:r>
              <a:rPr lang="fr-FR" sz="2200" dirty="0"/>
              <a:t>de l’Etat du capital ou de la gestion des </a:t>
            </a:r>
            <a:r>
              <a:rPr lang="fr-FR" sz="2200" dirty="0" smtClean="0"/>
              <a:t>	entreprises </a:t>
            </a:r>
            <a:r>
              <a:rPr lang="fr-FR" sz="2200" dirty="0"/>
              <a:t>du </a:t>
            </a:r>
            <a:r>
              <a:rPr lang="fr-FR" sz="2200" dirty="0" smtClean="0"/>
              <a:t>	portefeuille </a:t>
            </a:r>
            <a:r>
              <a:rPr lang="fr-FR" sz="2200" dirty="0"/>
              <a:t>de l’Etat et, également, la réalisation des </a:t>
            </a:r>
            <a:r>
              <a:rPr lang="fr-FR" sz="2200" dirty="0" smtClean="0"/>
              <a:t>	projets </a:t>
            </a:r>
            <a:r>
              <a:rPr lang="fr-FR" sz="2200" dirty="0"/>
              <a:t>de partenariat </a:t>
            </a:r>
            <a:r>
              <a:rPr lang="fr-FR" sz="2200" dirty="0" smtClean="0"/>
              <a:t>	public-privé</a:t>
            </a:r>
            <a:r>
              <a:rPr lang="fr-FR" sz="2200" dirty="0"/>
              <a:t> ainsi que la prise, le maintien ou </a:t>
            </a:r>
            <a:r>
              <a:rPr lang="fr-FR" sz="2200" dirty="0" smtClean="0"/>
              <a:t>	l’augmentation </a:t>
            </a:r>
            <a:r>
              <a:rPr lang="fr-FR" sz="2200" dirty="0"/>
              <a:t>des participations </a:t>
            </a:r>
            <a:r>
              <a:rPr lang="fr-FR" sz="2200" dirty="0" smtClean="0"/>
              <a:t>	de </a:t>
            </a:r>
            <a:r>
              <a:rPr lang="fr-FR" sz="2200" dirty="0"/>
              <a:t>l’Etat;</a:t>
            </a:r>
            <a:endParaRPr lang="en-US" sz="2200" dirty="0"/>
          </a:p>
          <a:p>
            <a:pPr marL="0" indent="0">
              <a:buNone/>
            </a:pPr>
            <a:r>
              <a:rPr lang="fr-FR" sz="2200" dirty="0"/>
              <a:t> </a:t>
            </a:r>
            <a:endParaRPr lang="en-US" sz="2200" dirty="0"/>
          </a:p>
          <a:p>
            <a:pPr marL="0" lvl="0" indent="0" algn="just">
              <a:buNone/>
            </a:pPr>
            <a:r>
              <a:rPr lang="fr-FR" sz="2200" dirty="0"/>
              <a:t>(</a:t>
            </a:r>
            <a:r>
              <a:rPr lang="fr-FR" sz="2200" dirty="0" smtClean="0"/>
              <a:t>iii).La </a:t>
            </a:r>
            <a:r>
              <a:rPr lang="fr-FR" sz="2200" dirty="0"/>
              <a:t>Loi n° 08/009 du 7 juillet 2008 portant dispositions générales </a:t>
            </a:r>
            <a:r>
              <a:rPr lang="fr-FR" sz="2200" dirty="0" smtClean="0"/>
              <a:t>	applicables 	aux </a:t>
            </a:r>
            <a:r>
              <a:rPr lang="fr-FR" sz="2200" dirty="0"/>
              <a:t>établissements publics, qui fixe le cadre juridique </a:t>
            </a:r>
            <a:r>
              <a:rPr lang="fr-FR" sz="2200" dirty="0" smtClean="0"/>
              <a:t>	spécifique </a:t>
            </a:r>
            <a:r>
              <a:rPr lang="fr-FR" sz="2200" dirty="0"/>
              <a:t>aux </a:t>
            </a:r>
            <a:r>
              <a:rPr lang="fr-FR" sz="2200" dirty="0" smtClean="0"/>
              <a:t>	établissements </a:t>
            </a:r>
            <a:r>
              <a:rPr lang="fr-FR" sz="2200" dirty="0"/>
              <a:t>publics dont ceux issus de la </a:t>
            </a:r>
            <a:r>
              <a:rPr lang="fr-FR" sz="2200" dirty="0" smtClean="0"/>
              <a:t>	transformation</a:t>
            </a:r>
            <a:r>
              <a:rPr lang="fr-FR" sz="2200" dirty="0"/>
              <a:t> ;</a:t>
            </a:r>
            <a:endParaRPr lang="en-US" sz="2200" dirty="0"/>
          </a:p>
          <a:p>
            <a:pPr marL="0" indent="0">
              <a:buNone/>
            </a:pPr>
            <a:endParaRPr lang="en-US" sz="2200" dirty="0"/>
          </a:p>
          <a:p>
            <a:pPr marL="0" lvl="0" indent="0" algn="just">
              <a:buNone/>
            </a:pPr>
            <a:r>
              <a:rPr lang="fr-FR" sz="2200" dirty="0"/>
              <a:t>(</a:t>
            </a:r>
            <a:r>
              <a:rPr lang="fr-FR" sz="2200" dirty="0" smtClean="0"/>
              <a:t>iv). La </a:t>
            </a:r>
            <a:r>
              <a:rPr lang="fr-FR" sz="2200" dirty="0"/>
              <a:t>Loi n° 08/010 du 7 juillet 2008 fixant les règles relatives à </a:t>
            </a:r>
            <a:r>
              <a:rPr lang="fr-FR" sz="2200" dirty="0" smtClean="0"/>
              <a:t>	l’organisation </a:t>
            </a:r>
            <a:r>
              <a:rPr lang="fr-FR" sz="2200" dirty="0"/>
              <a:t>et </a:t>
            </a:r>
            <a:r>
              <a:rPr lang="fr-FR" sz="2200" dirty="0" smtClean="0"/>
              <a:t>	à </a:t>
            </a:r>
            <a:r>
              <a:rPr lang="fr-FR" sz="2200" dirty="0"/>
              <a:t>la gestion du Portefeuille de l’Etat, qui définit le </a:t>
            </a:r>
            <a:r>
              <a:rPr lang="fr-FR" sz="2200" dirty="0" smtClean="0"/>
              <a:t>	contenu </a:t>
            </a:r>
            <a:r>
              <a:rPr lang="fr-FR" sz="2200" dirty="0"/>
              <a:t>du portefeuille de </a:t>
            </a:r>
            <a:r>
              <a:rPr lang="fr-FR" sz="2200" dirty="0" smtClean="0"/>
              <a:t>	l’Etat </a:t>
            </a:r>
            <a:r>
              <a:rPr lang="fr-FR" sz="2200" dirty="0"/>
              <a:t>et détermine la représentation de </a:t>
            </a:r>
            <a:r>
              <a:rPr lang="fr-FR" sz="2200" dirty="0" smtClean="0"/>
              <a:t>	l’Etat-actionnaire</a:t>
            </a:r>
            <a:r>
              <a:rPr lang="fr-FR" sz="2200" dirty="0"/>
              <a:t>.</a:t>
            </a:r>
            <a:endParaRPr lang="en-US" sz="2200" dirty="0"/>
          </a:p>
          <a:p>
            <a:endParaRPr lang="en-US" dirty="0"/>
          </a:p>
        </p:txBody>
      </p:sp>
    </p:spTree>
    <p:extLst>
      <p:ext uri="{BB962C8B-B14F-4D97-AF65-F5344CB8AC3E}">
        <p14:creationId xmlns:p14="http://schemas.microsoft.com/office/powerpoint/2010/main" val="1197578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Retrospect</Template>
  <TotalTime>357</TotalTime>
  <Words>1871</Words>
  <Application>Microsoft Office PowerPoint</Application>
  <PresentationFormat>Grand écran</PresentationFormat>
  <Paragraphs>139</Paragraphs>
  <Slides>28</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28</vt:i4>
      </vt:variant>
    </vt:vector>
  </HeadingPairs>
  <TitlesOfParts>
    <vt:vector size="37" baseType="lpstr">
      <vt:lpstr>Arial</vt:lpstr>
      <vt:lpstr>Arial Rounded MT Bold</vt:lpstr>
      <vt:lpstr>Calibri</vt:lpstr>
      <vt:lpstr>Century Gothic</vt:lpstr>
      <vt:lpstr>Times New Roman</vt:lpstr>
      <vt:lpstr>Times New Roman Regular</vt:lpstr>
      <vt:lpstr>Trebuchet MS</vt:lpstr>
      <vt:lpstr>Wingdings 3</vt:lpstr>
      <vt:lpstr>Facette</vt:lpstr>
      <vt:lpstr>EXPOSE DE SON EXCELLENCE MADAME LE MINISTRE D’ETAT, MINISTRE DU PORTEFEUILLE, AU PREMIER FORUM DES ENTREPRISES PUBLIQUES D’AFRIQUE CENTRALE « FEPAC » A BRAZZAVILLE DU 12 AU 14 FEVRIER 2024  </vt:lpstr>
      <vt:lpstr>Mesdames et Messieurs, en vos titres et qualités respectifs,  Tout protocole observé,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EXPOSE DE SON EXCELLENCE MADAME LE MINISTRE D’ETAT, MINISTRE DU PORTEFEUILLE, AU PREMIER FORUM DES ENTREPRISES PUBLIQUES D’AFRIQUE CENTRALE « FEPAC » A BRAZZAVILLE DU 12 AU 14 FEVRIER 2024</dc:title>
  <dc:creator>OPS 04</dc:creator>
  <cp:lastModifiedBy>OPS 04</cp:lastModifiedBy>
  <cp:revision>14</cp:revision>
  <dcterms:created xsi:type="dcterms:W3CDTF">2024-02-10T12:59:41Z</dcterms:created>
  <dcterms:modified xsi:type="dcterms:W3CDTF">2024-02-10T18:56:56Z</dcterms:modified>
</cp:coreProperties>
</file>